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m" ContentType="application/vnd.ms-excel.sheet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9" r:id="rId5"/>
    <p:sldId id="270" r:id="rId6"/>
    <p:sldId id="321" r:id="rId7"/>
    <p:sldId id="317" r:id="rId8"/>
    <p:sldId id="265" r:id="rId9"/>
    <p:sldId id="333" r:id="rId10"/>
    <p:sldId id="308" r:id="rId11"/>
    <p:sldId id="304" r:id="rId12"/>
    <p:sldId id="332" r:id="rId13"/>
    <p:sldId id="272" r:id="rId14"/>
    <p:sldId id="259" r:id="rId15"/>
    <p:sldId id="268" r:id="rId16"/>
    <p:sldId id="319" r:id="rId17"/>
    <p:sldId id="263" r:id="rId18"/>
    <p:sldId id="274" r:id="rId19"/>
    <p:sldId id="326" r:id="rId20"/>
    <p:sldId id="329" r:id="rId21"/>
    <p:sldId id="330" r:id="rId22"/>
    <p:sldId id="331" r:id="rId23"/>
    <p:sldId id="322" r:id="rId24"/>
    <p:sldId id="311" r:id="rId25"/>
    <p:sldId id="276" r:id="rId26"/>
    <p:sldId id="315" r:id="rId27"/>
    <p:sldId id="310" r:id="rId28"/>
  </p:sldIdLst>
  <p:sldSz cx="18288000" cy="10287000"/>
  <p:notesSz cx="10287000" cy="18288000"/>
  <p:embeddedFontLst>
    <p:embeddedFont>
      <p:font typeface="IBM Plex Sans KR" panose="020B0600000101010101" charset="-127"/>
      <p:regular r:id="rId30"/>
      <p:bold r:id="rId31"/>
    </p:embeddedFont>
    <p:embeddedFont>
      <p:font typeface="AngsanaUPC" panose="02020603050405020304" pitchFamily="18" charset="-34"/>
      <p:regular r:id="rId32"/>
      <p:bold r:id="rId33"/>
      <p:italic r:id="rId34"/>
      <p:boldItalic r:id="rId35"/>
    </p:embeddedFont>
    <p:embeddedFont>
      <p:font typeface="Baskerville Old Face" panose="02020602080505020303" pitchFamily="18" charset="0"/>
      <p:regular r:id="rId36"/>
    </p:embeddedFont>
    <p:embeddedFont>
      <p:font typeface="Bernard MT Condensed" panose="02050806060905020404" pitchFamily="18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loucester MT Extra Condensed" panose="02030808020601010101" pitchFamily="18" charset="0"/>
      <p:regular r:id="rId42"/>
    </p:embeddedFont>
    <p:embeddedFont>
      <p:font typeface="HY견고딕" panose="02030600000101010101" pitchFamily="18" charset="-127"/>
      <p:regular r:id="rId43"/>
      <p:bold r:id="rId44"/>
      <p:italic r:id="rId45"/>
      <p:boldItalic r:id="rId46"/>
    </p:embeddedFont>
    <p:embeddedFont>
      <p:font typeface="Open Sans ExtraBold" panose="020B0906030804020204" pitchFamily="34" charset="0"/>
      <p:bold r:id="rId47"/>
      <p:italic r:id="rId48"/>
      <p:boldItalic r:id="rId49"/>
    </p:embeddedFont>
    <p:embeddedFont>
      <p:font typeface="Sitka Banner" panose="02000505000000020004" pitchFamily="2" charset="0"/>
      <p:regular r:id="rId50"/>
      <p:bold r:id="rId51"/>
      <p:italic r:id="rId52"/>
      <p:boldItalic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맑은 고딕" panose="020B0503020000020004" pitchFamily="50" charset="-127"/>
      <p:regular r:id="rId54"/>
      <p:bold r:id="rId55"/>
    </p:embeddedFont>
    <p:embeddedFont>
      <p:font typeface="새굴림" panose="02030600000101010101" pitchFamily="18" charset="-127"/>
      <p:regular r:id="rId56"/>
    </p:embeddedFont>
    <p:embeddedFont>
      <p:font typeface="휴먼편지체" panose="02030504000101010101" pitchFamily="18" charset="-127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00"/>
    <a:srgbClr val="FFD96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46E8D-0015-49ED-8F3F-F36C988AA83D}" v="3" dt="2022-08-31T01:22:30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30"/>
  </p:normalViewPr>
  <p:slideViewPr>
    <p:cSldViewPr>
      <p:cViewPr varScale="1">
        <p:scale>
          <a:sx n="103" d="100"/>
          <a:sy n="103" d="100"/>
        </p:scale>
        <p:origin x="552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물을 잘 마시지 않는 이유**</a:t>
            </a:r>
          </a:p>
        </c:rich>
      </c:tx>
      <c:layout>
        <c:manualLayout>
          <c:xMode val="edge"/>
          <c:yMode val="edge"/>
          <c:x val="0.3162925170068026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물을 잘 마시지 않는 이유</c:v>
                </c:pt>
              </c:strCache>
            </c:strRef>
          </c:tx>
          <c:dPt>
            <c:idx val="0"/>
            <c:bubble3D val="0"/>
            <c:explosion val="1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58C-6B4B-8E8C-13ED2861F839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58C-6B4B-8E8C-13ED2861F839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58C-6B4B-8E8C-13ED2861F839}"/>
              </c:ext>
            </c:extLst>
          </c:dPt>
          <c:dPt>
            <c:idx val="3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58C-6B4B-8E8C-13ED2861F839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생활 습관으로 인해</c:v>
                </c:pt>
                <c:pt idx="1">
                  <c:v>다른 음료에 익숙해져서</c:v>
                </c:pt>
                <c:pt idx="2">
                  <c:v>화장실을 자주 가기 싫어서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0.45800000000000002</c:v>
                </c:pt>
                <c:pt idx="1">
                  <c:v>0.34599999999999997</c:v>
                </c:pt>
                <c:pt idx="2">
                  <c:v>0.17299999999999999</c:v>
                </c:pt>
                <c:pt idx="3">
                  <c:v>2.1999999999999999E-2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58C-6B4B-8E8C-13ED2861F83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0178696900211122"/>
          <c:w val="0.36588408591783173"/>
          <c:h val="0.197761211142223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한국인 물충분섭취자 비율*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물충분섭취자 비율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44.8</c:v>
                </c:pt>
                <c:pt idx="1">
                  <c:v>42.1</c:v>
                </c:pt>
                <c:pt idx="2">
                  <c:v>39.6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C5-A748-81FA-B62EF4015C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9112991"/>
        <c:axId val="1218922191"/>
      </c:barChart>
      <c:catAx>
        <c:axId val="121911299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8922191"/>
        <c:crosses val="autoZero"/>
        <c:auto val="1"/>
        <c:lblAlgn val="ctr"/>
        <c:lblOffset val="100"/>
        <c:noMultiLvlLbl val="0"/>
      </c:catAx>
      <c:valAx>
        <c:axId val="1218922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19112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7339055793991"/>
          <c:y val="0.20091324200913199"/>
          <c:w val="0.85836909871244604"/>
          <c:h val="0.91780821917808197"/>
        </c:manualLayout>
      </c:layout>
      <c:barChart>
        <c:barDir val="bar"/>
        <c:grouping val="clustered"/>
        <c:varyColors val="0"/>
        <c:ser>
          <c:idx val="0"/>
          <c:order val="0"/>
          <c:tx>
            <c:v>Vector</c:v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17B9-41CD-8384-6C3D5E32C24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Sheet1!$B$1:$K$1</c:f>
              <c:strCache>
                <c:ptCount val="10"/>
                <c:pt idx="0">
                  <c:v>구매</c:v>
                </c:pt>
                <c:pt idx="1">
                  <c:v>편하고</c:v>
                </c:pt>
                <c:pt idx="2">
                  <c:v>용량</c:v>
                </c:pt>
                <c:pt idx="3">
                  <c:v>재구매</c:v>
                </c:pt>
                <c:pt idx="4">
                  <c:v>빠르고</c:v>
                </c:pt>
                <c:pt idx="5">
                  <c:v>디자인</c:v>
                </c:pt>
                <c:pt idx="6">
                  <c:v>세척</c:v>
                </c:pt>
                <c:pt idx="7">
                  <c:v>용기</c:v>
                </c:pt>
                <c:pt idx="8">
                  <c:v>배송</c:v>
                </c:pt>
                <c:pt idx="9">
                  <c:v>사용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328</c:v>
                </c:pt>
                <c:pt idx="1">
                  <c:v>331</c:v>
                </c:pt>
                <c:pt idx="2">
                  <c:v>338</c:v>
                </c:pt>
                <c:pt idx="3">
                  <c:v>373</c:v>
                </c:pt>
                <c:pt idx="4">
                  <c:v>380</c:v>
                </c:pt>
                <c:pt idx="5">
                  <c:v>408</c:v>
                </c:pt>
                <c:pt idx="6">
                  <c:v>437</c:v>
                </c:pt>
                <c:pt idx="7">
                  <c:v>463</c:v>
                </c:pt>
                <c:pt idx="8">
                  <c:v>666</c:v>
                </c:pt>
                <c:pt idx="9">
                  <c:v>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B9-41CD-8384-6C3D5E32C2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240587448"/>
        <c:axId val="242840904"/>
      </c:barChart>
      <c:catAx>
        <c:axId val="24058744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2840904"/>
        <c:crosses val="autoZero"/>
        <c:auto val="1"/>
        <c:lblAlgn val="ctr"/>
        <c:lblOffset val="100"/>
        <c:noMultiLvlLbl val="0"/>
      </c:catAx>
      <c:valAx>
        <c:axId val="2428409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405874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165583198409818E-2"/>
          <c:y val="0.13490604962875843"/>
          <c:w val="0.92766883360318075"/>
          <c:h val="0.7379064372035045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 cycle</c:v>
                </c:pt>
              </c:strCache>
            </c:strRef>
          </c:tx>
          <c:spPr>
            <a:ln w="3492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Sheet1!$A$2:$A$10</c:f>
              <c:strCache>
                <c:ptCount val="8"/>
                <c:pt idx="1">
                  <c:v>Introduction</c:v>
                </c:pt>
                <c:pt idx="3">
                  <c:v>Growth</c:v>
                </c:pt>
                <c:pt idx="5">
                  <c:v>Maturity</c:v>
                </c:pt>
                <c:pt idx="7">
                  <c:v>Decline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</c:v>
                </c:pt>
                <c:pt idx="1">
                  <c:v>15</c:v>
                </c:pt>
                <c:pt idx="2">
                  <c:v>30</c:v>
                </c:pt>
                <c:pt idx="3">
                  <c:v>60</c:v>
                </c:pt>
                <c:pt idx="4">
                  <c:v>80</c:v>
                </c:pt>
                <c:pt idx="5">
                  <c:v>90</c:v>
                </c:pt>
                <c:pt idx="6">
                  <c:v>80</c:v>
                </c:pt>
                <c:pt idx="7">
                  <c:v>65</c:v>
                </c:pt>
                <c:pt idx="8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CA-42AF-9944-35861988A2E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42842472"/>
        <c:axId val="242840120"/>
      </c:lineChart>
      <c:catAx>
        <c:axId val="2428424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itka Banner" panose="02000505000000020004" pitchFamily="2" charset="0"/>
                <a:ea typeface="+mn-ea"/>
                <a:cs typeface="+mn-cs"/>
              </a:defRPr>
            </a:pPr>
            <a:endParaRPr lang="ko-KR"/>
          </a:p>
        </c:txPr>
        <c:crossAx val="242840120"/>
        <c:crosses val="autoZero"/>
        <c:auto val="0"/>
        <c:lblAlgn val="ctr"/>
        <c:lblOffset val="100"/>
        <c:noMultiLvlLbl val="0"/>
      </c:catAx>
      <c:valAx>
        <c:axId val="24284012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itka Banner" panose="02000505000000020004" pitchFamily="2" charset="0"/>
                <a:ea typeface="+mn-ea"/>
                <a:cs typeface="+mn-cs"/>
              </a:defRPr>
            </a:pPr>
            <a:endParaRPr lang="ko-KR"/>
          </a:p>
        </c:txPr>
        <c:crossAx val="2428424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3164863082868846E-2"/>
          <c:y val="5.7111873686087666E-2"/>
          <c:w val="0.17663892058167133"/>
          <c:h val="5.72004569274121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itka Banner" panose="02000505000000020004" pitchFamily="2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itka Banner" panose="02000505000000020004" pitchFamily="2" charset="0"/>
        </a:defRPr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0.03467</cdr:x>
      <cdr:y>0.12375</cdr:y>
    </cdr:from>
    <cdr:to>
      <cdr:x>0.97638</cdr:x>
      <cdr:y>0.87215</cdr:y>
    </cdr:to>
    <cdr:sp macro="" textlink="">
      <cdr:nvSpPr>
        <cdr:cNvPr id="2" name="직사각형 1">
          <a:extLst xmlns:a="http://schemas.openxmlformats.org/drawingml/2006/main">
            <a:ext uri="{FF2B5EF4-FFF2-40B4-BE49-F238E27FC236}">
              <a16:creationId xmlns:a16="http://schemas.microsoft.com/office/drawing/2014/main" id="{3BEA2B57-DC7D-5C31-B2FA-F82C75C91629}"/>
            </a:ext>
          </a:extLst>
        </cdr:cNvPr>
        <cdr:cNvSpPr/>
      </cdr:nvSpPr>
      <cdr:spPr>
        <a:xfrm xmlns:a="http://schemas.openxmlformats.org/drawingml/2006/main">
          <a:off x="335554" y="834715"/>
          <a:ext cx="9113246" cy="5048183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 dirty="0"/>
        </a:p>
      </cdr:txBody>
    </cdr:sp>
  </cdr:relSizeAnchor>
  <cdr:relSizeAnchor xmlns:cdr="http://schemas.openxmlformats.org/drawingml/2006/chartDrawing">
    <cdr:from>
      <cdr:x>0.0099</cdr:x>
      <cdr:y>0</cdr:y>
    </cdr:from>
    <cdr:to>
      <cdr:x>1</cdr:x>
      <cdr:y>1</cdr:y>
    </cdr:to>
    <cdr:sp macro="" textlink="">
      <cdr:nvSpPr>
        <cdr:cNvPr id="3" name="직사각형 2">
          <a:extLst xmlns:a="http://schemas.openxmlformats.org/drawingml/2006/main">
            <a:ext uri="{FF2B5EF4-FFF2-40B4-BE49-F238E27FC236}">
              <a16:creationId xmlns:a16="http://schemas.microsoft.com/office/drawing/2014/main" id="{74919FD2-7BAC-982C-4AF6-92613068A8E3}"/>
            </a:ext>
          </a:extLst>
        </cdr:cNvPr>
        <cdr:cNvSpPr/>
      </cdr:nvSpPr>
      <cdr:spPr>
        <a:xfrm xmlns:a="http://schemas.openxmlformats.org/drawingml/2006/main">
          <a:off x="95827" y="0"/>
          <a:ext cx="9581573" cy="674527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9050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ABE86-871A-4113-BC8A-55B0BC983D85}" type="datetimeFigureOut">
              <a:rPr lang="ko-KR" altLang="en-US" smtClean="0"/>
              <a:t>2022-09-11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412E5-4C1F-43BB-BB0D-679CABEBB3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65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412E5-4C1F-43BB-BB0D-679CABEBB3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4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(30s)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412E5-4C1F-43BB-BB0D-679CABEBB3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6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0cf9aa5a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0cf9aa5a3_0_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412E5-4C1F-43BB-BB0D-679CABEBB38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17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412E5-4C1F-43BB-BB0D-679CABEBB38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microsoft.com/office/2007/relationships/hdphoto" Target="../media/hdphoto7.wdp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microsoft.com/office/2007/relationships/hdphoto" Target="../media/hdphoto6.wdp"/><Relationship Id="rId15" Type="http://schemas.microsoft.com/office/2007/relationships/hdphoto" Target="../media/hdphoto8.wdp"/><Relationship Id="rId10" Type="http://schemas.openxmlformats.org/officeDocument/2006/relationships/image" Target="../media/image27.jp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microsoft.com/office/2007/relationships/hdphoto" Target="../media/hdphoto9.wdp"/><Relationship Id="rId12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24.png"/><Relationship Id="rId5" Type="http://schemas.openxmlformats.org/officeDocument/2006/relationships/image" Target="../media/image34.png"/><Relationship Id="rId10" Type="http://schemas.microsoft.com/office/2007/relationships/hdphoto" Target="../media/hdphoto6.wdp"/><Relationship Id="rId4" Type="http://schemas.openxmlformats.org/officeDocument/2006/relationships/image" Target="../media/image37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0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46.jp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53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36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microsoft.com/office/2007/relationships/hdphoto" Target="../media/hdphoto11.wdp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5400000">
            <a:off x="-4677446" y="5334827"/>
            <a:ext cx="13984948" cy="4001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0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PROJECT</a:t>
            </a:r>
          </a:p>
          <a:p>
            <a:r>
              <a:rPr lang="en-US" sz="10400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PRESENTATION</a:t>
            </a:r>
            <a:endParaRPr lang="en-US" sz="1400" dirty="0"/>
          </a:p>
        </p:txBody>
      </p:sp>
      <p:sp>
        <p:nvSpPr>
          <p:cNvPr id="6" name="Object 6"/>
          <p:cNvSpPr txBox="1"/>
          <p:nvPr/>
        </p:nvSpPr>
        <p:spPr>
          <a:xfrm>
            <a:off x="609600" y="9109546"/>
            <a:ext cx="707142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rgbClr val="403322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ⓒ</a:t>
            </a:r>
            <a:r>
              <a:rPr lang="ko-KR" altLang="en-US" sz="2400" dirty="0">
                <a:solidFill>
                  <a:srgbClr val="403322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 </a:t>
            </a:r>
            <a:r>
              <a:rPr lang="en-US" sz="2400" dirty="0">
                <a:solidFill>
                  <a:srgbClr val="403322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IoT_</a:t>
            </a:r>
            <a:r>
              <a:rPr lang="en-US" sz="3200" dirty="0">
                <a:solidFill>
                  <a:srgbClr val="403322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Aqu4MEN</a:t>
            </a:r>
            <a:endParaRPr lang="en-US" sz="2000" dirty="0"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601" y="8830128"/>
            <a:ext cx="9122960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dirty="0" err="1">
                <a:solidFill>
                  <a:srgbClr val="D94925"/>
                </a:solidFill>
                <a:latin typeface="Open Sans ExtraBold" pitchFamily="34" charset="0"/>
                <a:cs typeface="Open Sans ExtraBold" pitchFamily="34" charset="0"/>
              </a:rPr>
              <a:t>Gwang</a:t>
            </a:r>
            <a:r>
              <a:rPr lang="en-US" sz="2300" dirty="0">
                <a:solidFill>
                  <a:srgbClr val="D94925"/>
                </a:solidFill>
                <a:latin typeface="Open Sans ExtraBold" pitchFamily="34" charset="0"/>
                <a:cs typeface="Open Sans ExtraBold" pitchFamily="34" charset="0"/>
              </a:rPr>
              <a:t>-Ju AI SCHOOL</a:t>
            </a:r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298AE4-A3DF-825A-9BA8-FB388360591C}"/>
              </a:ext>
            </a:extLst>
          </p:cNvPr>
          <p:cNvSpPr/>
          <p:nvPr/>
        </p:nvSpPr>
        <p:spPr>
          <a:xfrm>
            <a:off x="3962400" y="9196735"/>
            <a:ext cx="15849600" cy="1311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cut/>
      </p:transition>
    </mc:Choice>
    <mc:Fallback xmlns="">
      <p:transition advClick="0" advTm="0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93" y="-64343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A8A60B74-F1E6-6902-885A-F25CD43B0B26}"/>
              </a:ext>
            </a:extLst>
          </p:cNvPr>
          <p:cNvGrpSpPr/>
          <p:nvPr/>
        </p:nvGrpSpPr>
        <p:grpSpPr>
          <a:xfrm>
            <a:off x="-335280" y="7546061"/>
            <a:ext cx="18913165" cy="2862859"/>
            <a:chOff x="-149393" y="7633240"/>
            <a:chExt cx="18913165" cy="2862859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1BA046A2-4267-8376-F1F5-3E02B5968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286285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023564" y="1974009"/>
            <a:ext cx="162907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/>
              <a:t>web-Crawling </a:t>
            </a:r>
            <a:r>
              <a:rPr lang="ko-KR" altLang="en-US" sz="2100" dirty="0"/>
              <a:t>경쟁제품 소비자 리뷰 데이터를 </a:t>
            </a:r>
            <a:r>
              <a:rPr lang="en-US" altLang="ko-KR" sz="2400" b="1" i="1" dirty="0">
                <a:solidFill>
                  <a:srgbClr val="C00000"/>
                </a:solidFill>
              </a:rPr>
              <a:t>86,000</a:t>
            </a:r>
            <a:r>
              <a:rPr lang="ko-KR" altLang="en-US" sz="2400" b="1" i="1" dirty="0">
                <a:solidFill>
                  <a:srgbClr val="C00000"/>
                </a:solidFill>
              </a:rPr>
              <a:t>건 수집</a:t>
            </a:r>
            <a:r>
              <a:rPr lang="en-US" altLang="ko-KR" sz="2400" b="1" i="1" dirty="0">
                <a:solidFill>
                  <a:srgbClr val="C00000"/>
                </a:solidFill>
              </a:rPr>
              <a:t> 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r>
              <a:rPr lang="ko-KR" altLang="en-US" sz="2100" dirty="0"/>
              <a:t>  </a:t>
            </a:r>
            <a:r>
              <a:rPr lang="en-US" sz="2100" dirty="0"/>
              <a:t>Text Mining </a:t>
            </a:r>
            <a:r>
              <a:rPr lang="ko-KR" altLang="en-US" sz="2100" dirty="0"/>
              <a:t>기법 적용 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r>
              <a:rPr lang="en-US" altLang="ko-KR" sz="2100" dirty="0"/>
              <a:t> </a:t>
            </a:r>
            <a:r>
              <a:rPr lang="ko-KR" altLang="en-US" sz="2100" dirty="0"/>
              <a:t> </a:t>
            </a:r>
            <a:r>
              <a:rPr lang="ko-KR" altLang="en-US" sz="21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감성 메시지 도출</a:t>
            </a:r>
            <a:endParaRPr lang="en-US" sz="21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403322"/>
                </a:solidFill>
                <a:latin typeface="IBM Plex Sans KR" pitchFamily="34" charset="0"/>
                <a:cs typeface="IBM Plex Sans KR" pitchFamily="34" charset="0"/>
              </a:rPr>
              <a:t>0012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163314" y="1348962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b="1" kern="0" spc="-200" dirty="0">
                <a:solidFill>
                  <a:srgbClr val="403322"/>
                </a:solidFill>
                <a:latin typeface="NanumSquare Bold" pitchFamily="34" charset="0"/>
              </a:rPr>
              <a:t>소비자 분석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913386" y="1159244"/>
            <a:ext cx="169735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BEF250-B38F-B4F8-FCAC-8AA1272EFE4D}"/>
              </a:ext>
            </a:extLst>
          </p:cNvPr>
          <p:cNvSpPr txBox="1"/>
          <p:nvPr/>
        </p:nvSpPr>
        <p:spPr>
          <a:xfrm>
            <a:off x="-1752600" y="10783981"/>
            <a:ext cx="91535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정보수집 ◯ </a:t>
            </a:r>
            <a:r>
              <a:rPr lang="en-US" altLang="ko-KR" dirty="0"/>
              <a:t>play store ' ' , </a:t>
            </a: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ko-KR" altLang="en-US" dirty="0"/>
              <a:t>물 알림 어플 리뷰 쇼핑 </a:t>
            </a:r>
            <a:r>
              <a:rPr lang="en-US" altLang="ko-KR" dirty="0"/>
              <a:t>'2L ', ' ' </a:t>
            </a:r>
            <a:r>
              <a:rPr lang="ko-KR" altLang="en-US" dirty="0" err="1"/>
              <a:t>보틀</a:t>
            </a:r>
            <a:r>
              <a:rPr lang="ko-KR" altLang="en-US" dirty="0"/>
              <a:t> 일반 텀블러 상품 구매 리뷰 → </a:t>
            </a:r>
            <a:r>
              <a:rPr lang="en-US" altLang="ko-KR" dirty="0"/>
              <a:t>86,370</a:t>
            </a:r>
            <a:r>
              <a:rPr lang="ko-KR" altLang="en-US" dirty="0"/>
              <a:t>개 ◯ 수집방법</a:t>
            </a:r>
            <a:r>
              <a:rPr lang="en-US" altLang="ko-KR" dirty="0"/>
              <a:t>: Crawling □ EDA ◯ </a:t>
            </a:r>
            <a:r>
              <a:rPr lang="ko-KR" altLang="en-US" dirty="0" err="1"/>
              <a:t>결측치</a:t>
            </a:r>
            <a:r>
              <a:rPr lang="ko-KR" altLang="en-US" dirty="0"/>
              <a:t> 제거 중복 </a:t>
            </a:r>
            <a:r>
              <a:rPr lang="en-US" altLang="ko-KR" dirty="0"/>
              <a:t>: , </a:t>
            </a:r>
            <a:r>
              <a:rPr lang="ko-KR" altLang="en-US" dirty="0"/>
              <a:t>제거 한글 외 표현 제거 값 </a:t>
            </a:r>
            <a:r>
              <a:rPr lang="en-US" altLang="ko-KR" dirty="0"/>
              <a:t>, null 28,635 </a:t>
            </a:r>
            <a:r>
              <a:rPr lang="ko-KR" altLang="en-US" dirty="0"/>
              <a:t>제거 → 개 ◯ 형태소 분리 사용 </a:t>
            </a:r>
            <a:r>
              <a:rPr lang="en-US" altLang="ko-KR" dirty="0"/>
              <a:t>: </a:t>
            </a:r>
            <a:r>
              <a:rPr lang="en-US" altLang="ko-KR" dirty="0" err="1"/>
              <a:t>Okt</a:t>
            </a:r>
            <a:r>
              <a:rPr lang="en-US" altLang="ko-KR" dirty="0"/>
              <a:t> ('Noun', 'Adjective', 'Verb' ) </a:t>
            </a:r>
            <a:r>
              <a:rPr lang="ko-KR" altLang="en-US" dirty="0"/>
              <a:t>추출 </a:t>
            </a:r>
            <a:r>
              <a:rPr lang="en-US" altLang="ko-KR" dirty="0"/>
              <a:t>※</a:t>
            </a:r>
            <a:r>
              <a:rPr lang="ko-KR" altLang="en-US" dirty="0"/>
              <a:t>타 분리기 대비 </a:t>
            </a:r>
            <a:r>
              <a:rPr lang="ko-KR" altLang="en-US" dirty="0" err="1"/>
              <a:t>러프한</a:t>
            </a:r>
            <a:r>
              <a:rPr lang="ko-KR" altLang="en-US" dirty="0"/>
              <a:t> 분류가 장점 ◯ 워드 클라우드와 단어 빈도 분석으로 전반적인 단어 빈도 분포 스캐닝 □ </a:t>
            </a:r>
            <a:r>
              <a:rPr lang="en-US" altLang="ko-KR" dirty="0" err="1"/>
              <a:t>TFiDF</a:t>
            </a:r>
            <a:r>
              <a:rPr lang="en-US" altLang="ko-KR" dirty="0"/>
              <a:t> Vectorizer ◯ </a:t>
            </a:r>
            <a:r>
              <a:rPr lang="ko-KR" altLang="en-US" dirty="0"/>
              <a:t>는 </a:t>
            </a:r>
            <a:r>
              <a:rPr lang="en-US" altLang="ko-KR" dirty="0" err="1"/>
              <a:t>CountVectorizer</a:t>
            </a:r>
            <a:r>
              <a:rPr lang="en-US" altLang="ko-KR" dirty="0"/>
              <a:t> </a:t>
            </a:r>
            <a:r>
              <a:rPr lang="ko-KR" altLang="en-US" dirty="0"/>
              <a:t>빈도만을 가중치로 삼아서 단순히 자주 등장하는 단어에 높은 </a:t>
            </a:r>
            <a:r>
              <a:rPr lang="ko-KR" altLang="en-US" dirty="0" err="1"/>
              <a:t>벡터값</a:t>
            </a:r>
            <a:r>
              <a:rPr lang="ko-KR" altLang="en-US" dirty="0"/>
              <a:t> 부여 오히려 어느 문장에서나 등장하는 단어의 중요도를 낮게 설정하기 위해 </a:t>
            </a:r>
            <a:r>
              <a:rPr lang="en-US" altLang="ko-KR" dirty="0" err="1"/>
              <a:t>TFiDF</a:t>
            </a:r>
            <a:r>
              <a:rPr lang="ko-KR" altLang="en-US" dirty="0"/>
              <a:t>사용 </a:t>
            </a:r>
            <a:r>
              <a:rPr lang="en-US" altLang="ko-KR" dirty="0" err="1"/>
              <a:t>TFiDF</a:t>
            </a:r>
            <a:r>
              <a:rPr lang="ko-KR" altLang="en-US" dirty="0"/>
              <a:t>벡터 값을 구현하고 단어 </a:t>
            </a:r>
            <a:r>
              <a:rPr lang="ko-KR" altLang="en-US" dirty="0" err="1"/>
              <a:t>사전별</a:t>
            </a:r>
            <a:r>
              <a:rPr lang="ko-KR" altLang="en-US" dirty="0"/>
              <a:t> 세로합을 도출하여 내림차순으로 정렬 ◯ </a:t>
            </a:r>
            <a:r>
              <a:rPr lang="ko-KR" altLang="en-US" dirty="0" err="1"/>
              <a:t>불용어</a:t>
            </a:r>
            <a:r>
              <a:rPr lang="ko-KR" altLang="en-US" dirty="0"/>
              <a:t> </a:t>
            </a:r>
            <a:r>
              <a:rPr lang="en-US" altLang="ko-KR" dirty="0"/>
              <a:t>=[' ', ' ', ' ', ' </a:t>
            </a:r>
            <a:r>
              <a:rPr lang="ko-KR" altLang="en-US" dirty="0"/>
              <a:t>물 좋아요 좋네요 좋습니다 잘 할 달 </a:t>
            </a:r>
            <a:r>
              <a:rPr lang="en-US" altLang="ko-KR" dirty="0"/>
              <a:t>', ' ', ' ', ' ', ' ', ' ', ' ', ' </a:t>
            </a:r>
            <a:r>
              <a:rPr lang="ko-KR" altLang="en-US" dirty="0"/>
              <a:t>때 생각 아주 입니다</a:t>
            </a:r>
            <a:r>
              <a:rPr lang="en-US" altLang="ko-KR" dirty="0"/>
              <a:t>', ' ', ' ', ' </a:t>
            </a:r>
            <a:r>
              <a:rPr lang="ko-KR" altLang="en-US" dirty="0"/>
              <a:t>했는데 했어요 하기 합니다 같아요 </a:t>
            </a:r>
            <a:r>
              <a:rPr lang="en-US" altLang="ko-KR" dirty="0"/>
              <a:t>', ' ', ' '] □ </a:t>
            </a:r>
            <a:r>
              <a:rPr lang="ko-KR" altLang="en-US" dirty="0" err="1"/>
              <a:t>감섬</a:t>
            </a:r>
            <a:r>
              <a:rPr lang="ko-KR" altLang="en-US" dirty="0"/>
              <a:t> </a:t>
            </a:r>
            <a:r>
              <a:rPr lang="ko-KR" altLang="en-US" dirty="0" err="1"/>
              <a:t>메세지</a:t>
            </a:r>
            <a:r>
              <a:rPr lang="ko-KR" altLang="en-US" dirty="0"/>
              <a:t> 도출 ◯ 벡터 </a:t>
            </a:r>
            <a:r>
              <a:rPr lang="ko-KR" altLang="en-US" dirty="0" err="1"/>
              <a:t>세로합</a:t>
            </a:r>
            <a:r>
              <a:rPr lang="ko-KR" altLang="en-US" dirty="0"/>
              <a:t> 상위 </a:t>
            </a:r>
            <a:r>
              <a:rPr lang="en-US" altLang="ko-KR" dirty="0"/>
              <a:t>10 ( ) </a:t>
            </a:r>
            <a:r>
              <a:rPr lang="ko-KR" altLang="en-US" dirty="0"/>
              <a:t>개 </a:t>
            </a:r>
            <a:r>
              <a:rPr lang="ko-KR" altLang="en-US" dirty="0" err="1"/>
              <a:t>소숫점</a:t>
            </a:r>
            <a:r>
              <a:rPr lang="ko-KR" altLang="en-US" dirty="0"/>
              <a:t> 자리 버림  사용 배송 </a:t>
            </a:r>
            <a:r>
              <a:rPr lang="en-US" altLang="ko-KR" dirty="0"/>
              <a:t>(863), (640), </a:t>
            </a:r>
            <a:r>
              <a:rPr lang="ko-KR" altLang="en-US" dirty="0"/>
              <a:t>용기 세척 </a:t>
            </a:r>
            <a:r>
              <a:rPr lang="en-US" altLang="ko-KR" dirty="0"/>
              <a:t>(448), (425), </a:t>
            </a:r>
            <a:r>
              <a:rPr lang="ko-KR" altLang="en-US" dirty="0"/>
              <a:t>디자인</a:t>
            </a:r>
            <a:r>
              <a:rPr lang="en-US" altLang="ko-KR" dirty="0"/>
              <a:t>(397), (369), (365), </a:t>
            </a:r>
            <a:r>
              <a:rPr lang="ko-KR" altLang="en-US" dirty="0"/>
              <a:t>빠르고 만족합니다 재구매</a:t>
            </a:r>
            <a:r>
              <a:rPr lang="en-US" altLang="ko-KR" dirty="0"/>
              <a:t>(362) (330), </a:t>
            </a:r>
            <a:r>
              <a:rPr lang="ko-KR" altLang="en-US" dirty="0"/>
              <a:t>용량 편하고</a:t>
            </a:r>
            <a:r>
              <a:rPr lang="en-US" altLang="ko-KR" dirty="0"/>
              <a:t>(323) ◯ </a:t>
            </a:r>
            <a:r>
              <a:rPr lang="ko-KR" altLang="en-US" dirty="0"/>
              <a:t>텍스트 마이닝 결과 소비자들은 빠른 배송 세척 용량 디자인 편리한 </a:t>
            </a:r>
            <a:r>
              <a:rPr lang="en-US" altLang="ko-KR" dirty="0"/>
              <a:t>, , , , </a:t>
            </a:r>
            <a:r>
              <a:rPr lang="ko-KR" altLang="en-US" dirty="0"/>
              <a:t>사용성에 대해 많이 언급 ◯ 키워드</a:t>
            </a:r>
            <a:r>
              <a:rPr lang="en-US" altLang="ko-KR" dirty="0"/>
              <a:t>: </a:t>
            </a:r>
            <a:r>
              <a:rPr lang="ko-KR" altLang="en-US" dirty="0"/>
              <a:t>청결하다</a:t>
            </a:r>
            <a:r>
              <a:rPr lang="en-US" altLang="ko-KR" dirty="0"/>
              <a:t>, </a:t>
            </a:r>
            <a:r>
              <a:rPr lang="ko-KR" altLang="en-US" dirty="0"/>
              <a:t>예쁘다</a:t>
            </a:r>
            <a:r>
              <a:rPr lang="en-US" altLang="ko-KR" dirty="0"/>
              <a:t>, </a:t>
            </a:r>
            <a:r>
              <a:rPr lang="ko-KR" altLang="en-US" dirty="0"/>
              <a:t>편리하다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FD5CA6-E6EF-88EC-761C-452FD862A6EA}"/>
              </a:ext>
            </a:extLst>
          </p:cNvPr>
          <p:cNvSpPr/>
          <p:nvPr/>
        </p:nvSpPr>
        <p:spPr>
          <a:xfrm>
            <a:off x="1066800" y="2800761"/>
            <a:ext cx="16154400" cy="6858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8C65B8A-CA14-2B65-EE6E-868F31E1D6B9}"/>
              </a:ext>
            </a:extLst>
          </p:cNvPr>
          <p:cNvGrpSpPr/>
          <p:nvPr/>
        </p:nvGrpSpPr>
        <p:grpSpPr>
          <a:xfrm>
            <a:off x="1524000" y="3399915"/>
            <a:ext cx="7924801" cy="5727841"/>
            <a:chOff x="1524000" y="3399915"/>
            <a:chExt cx="7924801" cy="572784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FA1E213-1BFB-A94F-8C70-C0DD6D38A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57" t="10385" r="15916" b="9911"/>
            <a:stretch/>
          </p:blipFill>
          <p:spPr>
            <a:xfrm>
              <a:off x="1524000" y="4086934"/>
              <a:ext cx="7924801" cy="50408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E5C7B3-B115-5670-1EF5-D6AB5DD7ABA0}"/>
                </a:ext>
              </a:extLst>
            </p:cNvPr>
            <p:cNvSpPr txBox="1"/>
            <p:nvPr/>
          </p:nvSpPr>
          <p:spPr>
            <a:xfrm>
              <a:off x="1524000" y="3399915"/>
              <a:ext cx="207196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Word Cloud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DECF935-B8B9-69BB-0761-4A62D3316EBB}"/>
              </a:ext>
            </a:extLst>
          </p:cNvPr>
          <p:cNvSpPr txBox="1"/>
          <p:nvPr/>
        </p:nvSpPr>
        <p:spPr>
          <a:xfrm>
            <a:off x="10168935" y="3395588"/>
            <a:ext cx="2702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TF-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iDF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Vectorizer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F11820F-2592-1A41-1EC7-AC6A53C5B622}"/>
              </a:ext>
            </a:extLst>
          </p:cNvPr>
          <p:cNvSpPr/>
          <p:nvPr/>
        </p:nvSpPr>
        <p:spPr>
          <a:xfrm>
            <a:off x="1550504" y="7212956"/>
            <a:ext cx="381000" cy="962875"/>
          </a:xfrm>
          <a:prstGeom prst="round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5243489-0012-6B5C-2193-A98C3C1A93B9}"/>
              </a:ext>
            </a:extLst>
          </p:cNvPr>
          <p:cNvSpPr/>
          <p:nvPr/>
        </p:nvSpPr>
        <p:spPr>
          <a:xfrm>
            <a:off x="3016472" y="8326243"/>
            <a:ext cx="883227" cy="335709"/>
          </a:xfrm>
          <a:prstGeom prst="round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8E38036-29CB-9C0C-BDBB-A522B38F8F1B}"/>
              </a:ext>
            </a:extLst>
          </p:cNvPr>
          <p:cNvSpPr/>
          <p:nvPr/>
        </p:nvSpPr>
        <p:spPr>
          <a:xfrm>
            <a:off x="1649048" y="4658594"/>
            <a:ext cx="574004" cy="269558"/>
          </a:xfrm>
          <a:prstGeom prst="round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id="{3CA2A0DD-C614-8833-E2D6-9854CF34B336}"/>
              </a:ext>
            </a:extLst>
          </p:cNvPr>
          <p:cNvSpPr txBox="1"/>
          <p:nvPr/>
        </p:nvSpPr>
        <p:spPr>
          <a:xfrm>
            <a:off x="10238870" y="3918808"/>
            <a:ext cx="229253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dirty="0"/>
              <a:t>Vector Top 10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D3F615-9038-34DB-B817-E14FD8A8DA88}"/>
              </a:ext>
            </a:extLst>
          </p:cNvPr>
          <p:cNvSpPr txBox="1"/>
          <p:nvPr/>
        </p:nvSpPr>
        <p:spPr>
          <a:xfrm>
            <a:off x="8337209" y="10563581"/>
            <a:ext cx="9153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워드클라우드는</a:t>
            </a:r>
            <a:r>
              <a:rPr lang="ko-KR" altLang="en-US" dirty="0"/>
              <a:t> </a:t>
            </a:r>
            <a:r>
              <a:rPr lang="ko-KR" altLang="en-US" dirty="0" err="1"/>
              <a:t>전처리</a:t>
            </a:r>
            <a:r>
              <a:rPr lang="ko-KR" altLang="en-US" dirty="0"/>
              <a:t> 후 </a:t>
            </a:r>
            <a:r>
              <a:rPr lang="ko-KR" altLang="en-US" dirty="0" err="1"/>
              <a:t>불용어</a:t>
            </a:r>
            <a:r>
              <a:rPr lang="ko-KR" altLang="en-US" dirty="0"/>
              <a:t> 제거하고 단순히 카운트로만 조회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TFiDF</a:t>
            </a:r>
            <a:r>
              <a:rPr lang="ko-KR" altLang="en-US" dirty="0"/>
              <a:t>는 </a:t>
            </a:r>
            <a:r>
              <a:rPr lang="en-US" altLang="ko-KR" dirty="0" err="1"/>
              <a:t>okt</a:t>
            </a:r>
            <a:r>
              <a:rPr lang="en-US" altLang="ko-KR" dirty="0"/>
              <a:t>(</a:t>
            </a:r>
            <a:r>
              <a:rPr lang="en-US" altLang="ko-KR" dirty="0" err="1"/>
              <a:t>kkm</a:t>
            </a:r>
            <a:r>
              <a:rPr lang="ko-KR" altLang="en-US" dirty="0"/>
              <a:t>은 너무 상세해서 오히려 복잡해짐</a:t>
            </a:r>
            <a:r>
              <a:rPr lang="en-US" altLang="ko-KR" dirty="0"/>
              <a:t>)</a:t>
            </a:r>
            <a:r>
              <a:rPr lang="ko-KR" altLang="en-US" dirty="0"/>
              <a:t>로 형태소 분석한 뒤 </a:t>
            </a:r>
            <a:endParaRPr lang="en-US" altLang="ko-KR" dirty="0"/>
          </a:p>
          <a:p>
            <a:r>
              <a:rPr lang="ko-KR" altLang="en-US" dirty="0"/>
              <a:t>명사</a:t>
            </a:r>
            <a:r>
              <a:rPr lang="en-US" altLang="ko-KR" dirty="0"/>
              <a:t>, </a:t>
            </a:r>
            <a:r>
              <a:rPr lang="ko-KR" altLang="en-US" dirty="0"/>
              <a:t>형용사</a:t>
            </a:r>
            <a:r>
              <a:rPr lang="en-US" altLang="ko-KR" dirty="0"/>
              <a:t>, </a:t>
            </a:r>
            <a:r>
              <a:rPr lang="ko-KR" altLang="en-US" dirty="0"/>
              <a:t>동사를 추출해서 벡터화 돌림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E4EBDD2-B629-EA01-DB9E-1ED935BD4AAF}"/>
              </a:ext>
            </a:extLst>
          </p:cNvPr>
          <p:cNvGraphicFramePr>
            <a:graphicFrameLocks/>
          </p:cNvGraphicFramePr>
          <p:nvPr/>
        </p:nvGraphicFramePr>
        <p:xfrm>
          <a:off x="10397054" y="4446549"/>
          <a:ext cx="5833546" cy="449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8FA4D22-F1A6-AEDF-2C50-B56B6275D919}"/>
              </a:ext>
            </a:extLst>
          </p:cNvPr>
          <p:cNvSpPr/>
          <p:nvPr/>
        </p:nvSpPr>
        <p:spPr>
          <a:xfrm>
            <a:off x="14222896" y="8039100"/>
            <a:ext cx="381000" cy="1088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4F478D-3AD6-6DDB-8E22-6F3659B76B44}"/>
              </a:ext>
            </a:extLst>
          </p:cNvPr>
          <p:cNvSpPr/>
          <p:nvPr/>
        </p:nvSpPr>
        <p:spPr>
          <a:xfrm>
            <a:off x="13615404" y="8039100"/>
            <a:ext cx="518040" cy="1088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7C1389-184A-43F3-CFB9-E67E418D7D9A}"/>
              </a:ext>
            </a:extLst>
          </p:cNvPr>
          <p:cNvSpPr/>
          <p:nvPr/>
        </p:nvSpPr>
        <p:spPr>
          <a:xfrm>
            <a:off x="11542492" y="8039100"/>
            <a:ext cx="518040" cy="1088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9765E382-BEA9-35BD-D987-D461464B31E7}"/>
              </a:ext>
            </a:extLst>
          </p:cNvPr>
          <p:cNvSpPr txBox="1"/>
          <p:nvPr/>
        </p:nvSpPr>
        <p:spPr>
          <a:xfrm>
            <a:off x="15697200" y="9807200"/>
            <a:ext cx="39322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 Google play store</a:t>
            </a:r>
          </a:p>
        </p:txBody>
      </p:sp>
    </p:spTree>
    <p:extLst>
      <p:ext uri="{BB962C8B-B14F-4D97-AF65-F5344CB8AC3E}">
        <p14:creationId xmlns:p14="http://schemas.microsoft.com/office/powerpoint/2010/main" val="278669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84" y="-3148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9392" y="3370923"/>
            <a:ext cx="18913165" cy="8859177"/>
            <a:chOff x="-149393" y="7054674"/>
            <a:chExt cx="18913165" cy="3485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054674"/>
              <a:ext cx="18913165" cy="3485009"/>
            </a:xfrm>
            <a:prstGeom prst="rect">
              <a:avLst/>
            </a:prstGeom>
          </p:spPr>
        </p:pic>
      </p:grpSp>
      <p:pic>
        <p:nvPicPr>
          <p:cNvPr id="50" name="Object 6">
            <a:extLst>
              <a:ext uri="{FF2B5EF4-FFF2-40B4-BE49-F238E27FC236}">
                <a16:creationId xmlns:a16="http://schemas.microsoft.com/office/drawing/2014/main" id="{F67EE239-C69A-355F-5E36-13075134261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43654"/>
            <a:ext cx="18576642" cy="37900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9" name="Object 9"/>
          <p:cNvSpPr txBox="1"/>
          <p:nvPr/>
        </p:nvSpPr>
        <p:spPr>
          <a:xfrm>
            <a:off x="913386" y="1159248"/>
            <a:ext cx="1200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02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2219371" y="1352695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b="1" kern="0" spc="-200" dirty="0">
                <a:solidFill>
                  <a:srgbClr val="403322"/>
                </a:solidFill>
                <a:latin typeface="NanumSquare Bold" pitchFamily="34" charset="0"/>
                <a:cs typeface="NanumSquare Bold" pitchFamily="34" charset="0"/>
              </a:rPr>
              <a:t>경쟁 제품 분석</a:t>
            </a:r>
            <a:endParaRPr lang="en-US" b="1" dirty="0"/>
          </a:p>
        </p:txBody>
      </p:sp>
      <p:sp>
        <p:nvSpPr>
          <p:cNvPr id="21" name="Object 21"/>
          <p:cNvSpPr txBox="1"/>
          <p:nvPr/>
        </p:nvSpPr>
        <p:spPr>
          <a:xfrm>
            <a:off x="2219371" y="2139495"/>
            <a:ext cx="1154688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 dirty="0">
                <a:solidFill>
                  <a:srgbClr val="403322"/>
                </a:solidFill>
                <a:latin typeface="NanumSquare" pitchFamily="34" charset="0"/>
              </a:rPr>
              <a:t>경쟁 제품들에 대한 분석을 바탕으로 </a:t>
            </a:r>
            <a:r>
              <a:rPr lang="en-US" altLang="ko-KR" sz="2100" kern="0" spc="-100" dirty="0">
                <a:solidFill>
                  <a:srgbClr val="403322"/>
                </a:solidFill>
                <a:latin typeface="NanumSquare" pitchFamily="34" charset="0"/>
              </a:rPr>
              <a:t> </a:t>
            </a:r>
            <a:r>
              <a:rPr lang="ko-KR" altLang="en-US" sz="2100" kern="0" spc="-100" dirty="0">
                <a:solidFill>
                  <a:srgbClr val="403322"/>
                </a:solidFill>
                <a:latin typeface="NanumSquare" pitchFamily="34" charset="0"/>
              </a:rPr>
              <a:t>우리 제품이 가져야 할 </a:t>
            </a:r>
            <a:r>
              <a:rPr lang="ko-KR" altLang="en-US" sz="2100" b="1" kern="0" spc="-1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" pitchFamily="34" charset="0"/>
              </a:rPr>
              <a:t>보완사항 도출</a:t>
            </a:r>
            <a:endParaRPr lang="en-US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 descr="사람, 다리, 발, 파란색이(가) 표시된 사진&#10;&#10;자동 생성된 설명">
            <a:extLst>
              <a:ext uri="{FF2B5EF4-FFF2-40B4-BE49-F238E27FC236}">
                <a16:creationId xmlns:a16="http://schemas.microsoft.com/office/drawing/2014/main" id="{D21F8C3C-0698-43A9-B83F-10A6D72B2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072"/>
                    </a14:imgEffect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90900"/>
            <a:ext cx="3817047" cy="252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1C97A3-141E-FDEB-A12A-640BE0D91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084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390900"/>
            <a:ext cx="3817046" cy="2520000"/>
          </a:xfrm>
          <a:prstGeom prst="rect">
            <a:avLst/>
          </a:prstGeom>
        </p:spPr>
      </p:pic>
      <p:pic>
        <p:nvPicPr>
          <p:cNvPr id="30" name="그림 29" descr="벽, 실내, 하얀색이(가) 표시된 사진&#10;&#10;자동 생성된 설명">
            <a:extLst>
              <a:ext uri="{FF2B5EF4-FFF2-40B4-BE49-F238E27FC236}">
                <a16:creationId xmlns:a16="http://schemas.microsoft.com/office/drawing/2014/main" id="{99F6F4EF-AB48-6B00-60D7-CA030297F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786"/>
                    </a14:imgEffect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154" y="3385500"/>
            <a:ext cx="3817046" cy="2520000"/>
          </a:xfrm>
          <a:prstGeom prst="rect">
            <a:avLst/>
          </a:prstGeom>
        </p:spPr>
      </p:pic>
      <p:sp>
        <p:nvSpPr>
          <p:cNvPr id="31" name="Object 11">
            <a:extLst>
              <a:ext uri="{FF2B5EF4-FFF2-40B4-BE49-F238E27FC236}">
                <a16:creationId xmlns:a16="http://schemas.microsoft.com/office/drawing/2014/main" id="{701477D2-B476-5367-C812-812F2E48953B}"/>
              </a:ext>
            </a:extLst>
          </p:cNvPr>
          <p:cNvSpPr txBox="1"/>
          <p:nvPr/>
        </p:nvSpPr>
        <p:spPr>
          <a:xfrm>
            <a:off x="2553799" y="2909467"/>
            <a:ext cx="183507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b="1" dirty="0">
                <a:solidFill>
                  <a:srgbClr val="403322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</a:t>
            </a:r>
            <a:r>
              <a:rPr lang="en-US" sz="2100" i="1" dirty="0">
                <a:solidFill>
                  <a:srgbClr val="403322"/>
                </a:solidFill>
                <a:latin typeface="Gloucester MT Extra Condensed" panose="02030808020601010101" pitchFamily="18" charset="0"/>
                <a:ea typeface="새굴림" panose="02030600000101010101" pitchFamily="18" charset="-127"/>
              </a:rPr>
              <a:t>L</a:t>
            </a:r>
            <a:r>
              <a:rPr lang="en-US" sz="2100" dirty="0">
                <a:solidFill>
                  <a:srgbClr val="403322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sz="2100" b="1" dirty="0">
                <a:solidFill>
                  <a:srgbClr val="403322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Bottle</a:t>
            </a:r>
            <a:endParaRPr lang="en-US" sz="21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339E0E84-A010-8175-B8A8-A4BCC2D53008}"/>
              </a:ext>
            </a:extLst>
          </p:cNvPr>
          <p:cNvSpPr txBox="1"/>
          <p:nvPr/>
        </p:nvSpPr>
        <p:spPr>
          <a:xfrm>
            <a:off x="7710514" y="2869456"/>
            <a:ext cx="3193351" cy="41549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altLang="ko-KR" sz="2100" b="1" dirty="0">
                <a:solidFill>
                  <a:srgbClr val="403322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Water Minder app</a:t>
            </a:r>
            <a:endParaRPr lang="en-US" sz="21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33" name="Object 11">
            <a:extLst>
              <a:ext uri="{FF2B5EF4-FFF2-40B4-BE49-F238E27FC236}">
                <a16:creationId xmlns:a16="http://schemas.microsoft.com/office/drawing/2014/main" id="{1DF56AD1-33CE-C09B-0058-154E19E48967}"/>
              </a:ext>
            </a:extLst>
          </p:cNvPr>
          <p:cNvSpPr txBox="1"/>
          <p:nvPr/>
        </p:nvSpPr>
        <p:spPr>
          <a:xfrm>
            <a:off x="13323051" y="2845338"/>
            <a:ext cx="2590800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b="1" dirty="0">
                <a:solidFill>
                  <a:srgbClr val="403322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Smart Tumbler</a:t>
            </a:r>
            <a:endParaRPr lang="en-US" sz="2100" b="1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pic>
        <p:nvPicPr>
          <p:cNvPr id="56" name="Object 2">
            <a:extLst>
              <a:ext uri="{FF2B5EF4-FFF2-40B4-BE49-F238E27FC236}">
                <a16:creationId xmlns:a16="http://schemas.microsoft.com/office/drawing/2014/main" id="{7D562D5B-F53D-F346-F84F-A9492D438EC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800" y="5905500"/>
            <a:ext cx="5916575" cy="4953000"/>
          </a:xfrm>
          <a:prstGeom prst="rect">
            <a:avLst/>
          </a:prstGeom>
        </p:spPr>
      </p:pic>
      <p:sp>
        <p:nvSpPr>
          <p:cNvPr id="57" name="Object 10">
            <a:extLst>
              <a:ext uri="{FF2B5EF4-FFF2-40B4-BE49-F238E27FC236}">
                <a16:creationId xmlns:a16="http://schemas.microsoft.com/office/drawing/2014/main" id="{CB03259D-7FC2-E24A-E32E-6BAE057714C0}"/>
              </a:ext>
            </a:extLst>
          </p:cNvPr>
          <p:cNvSpPr txBox="1"/>
          <p:nvPr/>
        </p:nvSpPr>
        <p:spPr>
          <a:xfrm>
            <a:off x="964489" y="6645920"/>
            <a:ext cx="5323146" cy="1190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기능</a:t>
            </a:r>
            <a:r>
              <a:rPr lang="en-US" altLang="ko-KR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 </a:t>
            </a:r>
          </a:p>
          <a:p>
            <a:pPr>
              <a:spcBef>
                <a:spcPts val="1000"/>
              </a:spcBef>
            </a:pPr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저렴한 가격으로 단순하게 하루 목표             수분 섭취량 달성</a:t>
            </a:r>
            <a:r>
              <a:rPr lang="en-US" altLang="ko-KR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 </a:t>
            </a:r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</a:rPr>
              <a:t>여부를 알 수 있음</a:t>
            </a:r>
            <a:endParaRPr lang="en-US" sz="2100" dirty="0"/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56448277-8C0A-BD0A-BACD-CC0B81594C90}"/>
              </a:ext>
            </a:extLst>
          </p:cNvPr>
          <p:cNvSpPr txBox="1"/>
          <p:nvPr/>
        </p:nvSpPr>
        <p:spPr>
          <a:xfrm>
            <a:off x="1001454" y="8169999"/>
            <a:ext cx="5323146" cy="1190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한계</a:t>
            </a:r>
            <a:endParaRPr lang="en-US" altLang="ko-KR" sz="2100" dirty="0">
              <a:solidFill>
                <a:srgbClr val="C00000"/>
              </a:solidFill>
              <a:latin typeface="Pistilli" pitchFamily="34" charset="0"/>
              <a:cs typeface="Pistilli" pitchFamily="34" charset="0"/>
            </a:endParaRPr>
          </a:p>
          <a:p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수분 섭취량을 정확하게 알 수 없고</a:t>
            </a:r>
            <a:r>
              <a:rPr lang="en-US" altLang="ko-KR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,</a:t>
            </a:r>
          </a:p>
          <a:p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</a:rPr>
              <a:t>부피가 커서 휴대성이 떨어짐</a:t>
            </a:r>
            <a:endParaRPr lang="en-US" sz="2100" dirty="0">
              <a:solidFill>
                <a:srgbClr val="C00000"/>
              </a:solidFill>
            </a:endParaRPr>
          </a:p>
        </p:txBody>
      </p:sp>
      <p:pic>
        <p:nvPicPr>
          <p:cNvPr id="60" name="Object 2">
            <a:extLst>
              <a:ext uri="{FF2B5EF4-FFF2-40B4-BE49-F238E27FC236}">
                <a16:creationId xmlns:a16="http://schemas.microsoft.com/office/drawing/2014/main" id="{782256B6-E214-E2BA-17AA-C72F67B1FD04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12790" y="5905500"/>
            <a:ext cx="5916575" cy="4967668"/>
          </a:xfrm>
          <a:prstGeom prst="rect">
            <a:avLst/>
          </a:prstGeom>
        </p:spPr>
      </p:pic>
      <p:sp>
        <p:nvSpPr>
          <p:cNvPr id="61" name="Object 10">
            <a:extLst>
              <a:ext uri="{FF2B5EF4-FFF2-40B4-BE49-F238E27FC236}">
                <a16:creationId xmlns:a16="http://schemas.microsoft.com/office/drawing/2014/main" id="{921C8215-CD47-A1B7-F1AD-7A56860BFE57}"/>
              </a:ext>
            </a:extLst>
          </p:cNvPr>
          <p:cNvSpPr txBox="1"/>
          <p:nvPr/>
        </p:nvSpPr>
        <p:spPr>
          <a:xfrm>
            <a:off x="6477000" y="6645920"/>
            <a:ext cx="5841931" cy="1190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기능</a:t>
            </a:r>
            <a:endParaRPr lang="en-US" altLang="ko-KR" sz="2100" dirty="0">
              <a:solidFill>
                <a:srgbClr val="403322"/>
              </a:solidFill>
              <a:latin typeface="Pistilli" pitchFamily="34" charset="0"/>
              <a:cs typeface="Pistilli" pitchFamily="34" charset="0"/>
            </a:endParaRPr>
          </a:p>
          <a:p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사용자 정보 입력 하면</a:t>
            </a:r>
            <a:r>
              <a:rPr lang="en-US" altLang="ko-KR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 </a:t>
            </a:r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</a:rPr>
              <a:t>하루 수분 섭취량</a:t>
            </a:r>
            <a:r>
              <a:rPr lang="en-US" altLang="ko-KR" sz="2100" dirty="0">
                <a:solidFill>
                  <a:srgbClr val="403322"/>
                </a:solidFill>
                <a:latin typeface="Pistilli" pitchFamily="34" charset="0"/>
              </a:rPr>
              <a:t>            </a:t>
            </a:r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</a:rPr>
              <a:t>자동 계산 및 수분 섭취 수동 기록 </a:t>
            </a:r>
            <a:endParaRPr lang="en-US" sz="2100" dirty="0"/>
          </a:p>
        </p:txBody>
      </p:sp>
      <p:sp>
        <p:nvSpPr>
          <p:cNvPr id="62" name="Object 10">
            <a:extLst>
              <a:ext uri="{FF2B5EF4-FFF2-40B4-BE49-F238E27FC236}">
                <a16:creationId xmlns:a16="http://schemas.microsoft.com/office/drawing/2014/main" id="{12CF53C8-6B1A-E251-F012-4C65AA72FA45}"/>
              </a:ext>
            </a:extLst>
          </p:cNvPr>
          <p:cNvSpPr txBox="1"/>
          <p:nvPr/>
        </p:nvSpPr>
        <p:spPr>
          <a:xfrm>
            <a:off x="6477000" y="8169999"/>
            <a:ext cx="5323146" cy="1190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한계</a:t>
            </a:r>
            <a:endParaRPr lang="en-US" altLang="ko-KR" sz="2100" dirty="0">
              <a:solidFill>
                <a:srgbClr val="C00000"/>
              </a:solidFill>
              <a:latin typeface="Pistilli" pitchFamily="34" charset="0"/>
              <a:cs typeface="Pistilli" pitchFamily="34" charset="0"/>
            </a:endParaRPr>
          </a:p>
          <a:p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섭취량을 수동으로 기록하는 번거로움         </a:t>
            </a:r>
            <a:endParaRPr lang="en-US" altLang="ko-KR" sz="2100" dirty="0">
              <a:solidFill>
                <a:srgbClr val="C00000"/>
              </a:solidFill>
              <a:latin typeface="Pistilli" pitchFamily="34" charset="0"/>
              <a:cs typeface="Pistilli" pitchFamily="34" charset="0"/>
            </a:endParaRPr>
          </a:p>
          <a:p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섭취량을 정확히 알 수 없음</a:t>
            </a:r>
            <a:endParaRPr lang="en-US" altLang="ko-KR" sz="2100" dirty="0">
              <a:solidFill>
                <a:srgbClr val="C00000"/>
              </a:solidFill>
              <a:latin typeface="Pistilli" pitchFamily="34" charset="0"/>
              <a:cs typeface="Pistilli" pitchFamily="34" charset="0"/>
            </a:endParaRPr>
          </a:p>
        </p:txBody>
      </p:sp>
      <p:pic>
        <p:nvPicPr>
          <p:cNvPr id="962" name="Object 2">
            <a:extLst>
              <a:ext uri="{FF2B5EF4-FFF2-40B4-BE49-F238E27FC236}">
                <a16:creationId xmlns:a16="http://schemas.microsoft.com/office/drawing/2014/main" id="{1CA591DA-FE2B-AE6A-AE3A-7BA3868E832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85625" y="5905500"/>
            <a:ext cx="5916575" cy="4967668"/>
          </a:xfrm>
          <a:prstGeom prst="rect">
            <a:avLst/>
          </a:prstGeom>
        </p:spPr>
      </p:pic>
      <p:sp>
        <p:nvSpPr>
          <p:cNvPr id="963" name="Object 10">
            <a:extLst>
              <a:ext uri="{FF2B5EF4-FFF2-40B4-BE49-F238E27FC236}">
                <a16:creationId xmlns:a16="http://schemas.microsoft.com/office/drawing/2014/main" id="{14E4DF27-5E8C-16C2-9AAB-FD7D6F1243B0}"/>
              </a:ext>
            </a:extLst>
          </p:cNvPr>
          <p:cNvSpPr txBox="1"/>
          <p:nvPr/>
        </p:nvSpPr>
        <p:spPr>
          <a:xfrm>
            <a:off x="12091993" y="6645920"/>
            <a:ext cx="5323146" cy="11900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기능</a:t>
            </a:r>
            <a:endParaRPr lang="en-US" altLang="ko-KR" sz="2100" dirty="0">
              <a:solidFill>
                <a:srgbClr val="403322"/>
              </a:solidFill>
              <a:latin typeface="Pistilli" pitchFamily="34" charset="0"/>
              <a:cs typeface="Pistilli" pitchFamily="34" charset="0"/>
            </a:endParaRPr>
          </a:p>
          <a:p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수분 섭취 패턴</a:t>
            </a:r>
            <a:r>
              <a:rPr lang="en-US" altLang="ko-KR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 </a:t>
            </a:r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자동으로 기록</a:t>
            </a:r>
            <a:r>
              <a:rPr lang="en-US" altLang="ko-KR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,</a:t>
            </a:r>
          </a:p>
          <a:p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물을 나눠 마실 수 있도록 </a:t>
            </a:r>
            <a:r>
              <a:rPr lang="en-US" altLang="ko-KR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LED </a:t>
            </a:r>
            <a:r>
              <a:rPr lang="ko-KR" altLang="en-US" sz="21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알림</a:t>
            </a:r>
            <a:endParaRPr lang="en-US" altLang="ko-KR" sz="2100" dirty="0">
              <a:solidFill>
                <a:srgbClr val="403322"/>
              </a:solidFill>
              <a:latin typeface="Pistilli" pitchFamily="34" charset="0"/>
              <a:cs typeface="Pistilli" pitchFamily="34" charset="0"/>
            </a:endParaRPr>
          </a:p>
        </p:txBody>
      </p:sp>
      <p:sp>
        <p:nvSpPr>
          <p:cNvPr id="964" name="Object 10">
            <a:extLst>
              <a:ext uri="{FF2B5EF4-FFF2-40B4-BE49-F238E27FC236}">
                <a16:creationId xmlns:a16="http://schemas.microsoft.com/office/drawing/2014/main" id="{6FF6D7D2-87EA-F972-A764-04DC3ADD043C}"/>
              </a:ext>
            </a:extLst>
          </p:cNvPr>
          <p:cNvSpPr txBox="1"/>
          <p:nvPr/>
        </p:nvSpPr>
        <p:spPr>
          <a:xfrm>
            <a:off x="12057125" y="8169999"/>
            <a:ext cx="5323146" cy="1836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한계</a:t>
            </a:r>
            <a:endParaRPr lang="en-US" altLang="ko-KR" sz="2100" dirty="0">
              <a:solidFill>
                <a:srgbClr val="C00000"/>
              </a:solidFill>
              <a:latin typeface="Pistilli" pitchFamily="34" charset="0"/>
              <a:cs typeface="Pistilli" pitchFamily="34" charset="0"/>
            </a:endParaRPr>
          </a:p>
          <a:p>
            <a:r>
              <a:rPr lang="en-US" altLang="ko-KR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60</a:t>
            </a:r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도 이상 </a:t>
            </a:r>
            <a:r>
              <a:rPr lang="ko-KR" altLang="en-US" sz="2100" dirty="0" err="1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고온에서</a:t>
            </a:r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 오작동</a:t>
            </a:r>
            <a:r>
              <a:rPr lang="en-US" altLang="ko-KR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,</a:t>
            </a:r>
          </a:p>
          <a:p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어려운 세척</a:t>
            </a:r>
            <a:r>
              <a:rPr lang="en-US" altLang="ko-KR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, </a:t>
            </a:r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비싼 가격</a:t>
            </a:r>
            <a:r>
              <a:rPr lang="en-US" altLang="ko-KR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,</a:t>
            </a:r>
          </a:p>
          <a:p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행동 유인 부족</a:t>
            </a:r>
            <a:r>
              <a:rPr lang="en-US" altLang="ko-KR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,</a:t>
            </a:r>
          </a:p>
          <a:p>
            <a:r>
              <a:rPr lang="ko-KR" altLang="en-US" sz="2100" dirty="0">
                <a:solidFill>
                  <a:srgbClr val="C00000"/>
                </a:solidFill>
                <a:latin typeface="Pistilli" pitchFamily="34" charset="0"/>
                <a:cs typeface="Pistilli" pitchFamily="34" charset="0"/>
              </a:rPr>
              <a:t>내부 수위센서 노출 및 낮은 정확도</a:t>
            </a:r>
            <a:endParaRPr lang="en-US" altLang="ko-KR" sz="2100" dirty="0">
              <a:solidFill>
                <a:srgbClr val="C00000"/>
              </a:solidFill>
              <a:latin typeface="Pistilli" pitchFamily="34" charset="0"/>
              <a:cs typeface="Pistilli" pitchFamily="34" charset="0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940DBE39-2DA6-0B64-03DB-EDFB78D21019}"/>
              </a:ext>
            </a:extLst>
          </p:cNvPr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itchFamily="34" charset="0"/>
                <a:cs typeface="IBM Plex Sans KR" pitchFamily="34" charset="0"/>
              </a:rPr>
              <a:t>011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1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80B2C34-922C-837A-00B0-2E30E6D2CFDC}"/>
              </a:ext>
            </a:extLst>
          </p:cNvPr>
          <p:cNvSpPr/>
          <p:nvPr/>
        </p:nvSpPr>
        <p:spPr>
          <a:xfrm>
            <a:off x="8321641" y="5627337"/>
            <a:ext cx="1143000" cy="1375417"/>
          </a:xfrm>
          <a:prstGeom prst="downArrow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21BCAE2D-2A4E-3D7E-875D-918686C195F3}"/>
              </a:ext>
            </a:extLst>
          </p:cNvPr>
          <p:cNvGrpSpPr/>
          <p:nvPr/>
        </p:nvGrpSpPr>
        <p:grpSpPr>
          <a:xfrm>
            <a:off x="-149392" y="-7164333"/>
            <a:ext cx="18913165" cy="12536433"/>
            <a:chOff x="-149393" y="6814870"/>
            <a:chExt cx="18913165" cy="3485009"/>
          </a:xfrm>
          <a:solidFill>
            <a:schemeClr val="tx1">
              <a:lumMod val="50000"/>
              <a:lumOff val="50000"/>
            </a:schemeClr>
          </a:solidFill>
        </p:grpSpPr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id="{4CDD04FA-5A26-926A-3B7D-7EE4EB82F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3" y="6814870"/>
              <a:ext cx="18913165" cy="3485009"/>
            </a:xfrm>
            <a:prstGeom prst="rect">
              <a:avLst/>
            </a:prstGeom>
            <a:grpFill/>
          </p:spPr>
        </p:pic>
      </p:grpSp>
      <p:pic>
        <p:nvPicPr>
          <p:cNvPr id="13" name="Object 2">
            <a:extLst>
              <a:ext uri="{FF2B5EF4-FFF2-40B4-BE49-F238E27FC236}">
                <a16:creationId xmlns:a16="http://schemas.microsoft.com/office/drawing/2014/main" id="{C5B55FE0-5D97-C9F7-3ADF-B2007B62F59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416" y="-3341851"/>
            <a:ext cx="5916575" cy="8867242"/>
          </a:xfrm>
          <a:prstGeom prst="rect">
            <a:avLst/>
          </a:prstGeom>
        </p:spPr>
      </p:pic>
      <p:pic>
        <p:nvPicPr>
          <p:cNvPr id="14" name="Object 2">
            <a:extLst>
              <a:ext uri="{FF2B5EF4-FFF2-40B4-BE49-F238E27FC236}">
                <a16:creationId xmlns:a16="http://schemas.microsoft.com/office/drawing/2014/main" id="{4708F20F-1AD2-DCDC-6118-E16364776F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2790" y="-3369002"/>
            <a:ext cx="5916575" cy="8893502"/>
          </a:xfrm>
          <a:prstGeom prst="rect">
            <a:avLst/>
          </a:prstGeom>
        </p:spPr>
      </p:pic>
      <p:pic>
        <p:nvPicPr>
          <p:cNvPr id="15" name="Object 2">
            <a:extLst>
              <a:ext uri="{FF2B5EF4-FFF2-40B4-BE49-F238E27FC236}">
                <a16:creationId xmlns:a16="http://schemas.microsoft.com/office/drawing/2014/main" id="{A14B2D6D-49C1-4DA1-ED10-25B6A70B3B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5625" y="-3369002"/>
            <a:ext cx="5916575" cy="8893502"/>
          </a:xfrm>
          <a:prstGeom prst="rect">
            <a:avLst/>
          </a:prstGeom>
        </p:spPr>
      </p:pic>
      <p:sp>
        <p:nvSpPr>
          <p:cNvPr id="4" name="Object 10">
            <a:extLst>
              <a:ext uri="{FF2B5EF4-FFF2-40B4-BE49-F238E27FC236}">
                <a16:creationId xmlns:a16="http://schemas.microsoft.com/office/drawing/2014/main" id="{A5259FDC-0E9F-1C70-3B74-C6C2C60A911B}"/>
              </a:ext>
            </a:extLst>
          </p:cNvPr>
          <p:cNvSpPr txBox="1"/>
          <p:nvPr/>
        </p:nvSpPr>
        <p:spPr>
          <a:xfrm>
            <a:off x="1383799" y="571134"/>
            <a:ext cx="4092239" cy="1143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1000"/>
              </a:spcAft>
            </a:pPr>
            <a:r>
              <a:rPr lang="ko-KR" altLang="en-US" sz="2000" b="1" dirty="0" err="1">
                <a:solidFill>
                  <a:srgbClr val="0070C0"/>
                </a:solidFill>
                <a:latin typeface="Pistilli" pitchFamily="34" charset="0"/>
                <a:cs typeface="Pistilli" pitchFamily="34" charset="0"/>
              </a:rPr>
              <a:t>차별점</a:t>
            </a:r>
            <a:endParaRPr lang="en-US" altLang="ko-KR" sz="2000" b="1" dirty="0">
              <a:solidFill>
                <a:srgbClr val="0070C0"/>
              </a:solidFill>
              <a:latin typeface="Pistilli" pitchFamily="34" charset="0"/>
              <a:cs typeface="Pistilli" pitchFamily="34" charset="0"/>
            </a:endParaRPr>
          </a:p>
          <a:p>
            <a:pPr algn="ctr"/>
            <a:r>
              <a:rPr lang="ko-KR" altLang="en-US" sz="2000" b="1" dirty="0">
                <a:solidFill>
                  <a:srgbClr val="0070C0"/>
                </a:solidFill>
                <a:latin typeface="Pistilli" pitchFamily="34" charset="0"/>
              </a:rPr>
              <a:t>높은 휴대성과 호환성</a:t>
            </a:r>
            <a:endParaRPr lang="en-US" altLang="ko-KR" sz="2000" b="1" dirty="0">
              <a:solidFill>
                <a:srgbClr val="0070C0"/>
              </a:solidFill>
              <a:latin typeface="Pistilli" pitchFamily="34" charset="0"/>
            </a:endParaRPr>
          </a:p>
          <a:p>
            <a:pPr algn="ctr"/>
            <a:r>
              <a:rPr lang="ko-KR" altLang="en-US" sz="2000" b="1" dirty="0">
                <a:solidFill>
                  <a:srgbClr val="0070C0"/>
                </a:solidFill>
                <a:latin typeface="Pistilli" pitchFamily="34" charset="0"/>
              </a:rPr>
              <a:t>카톡</a:t>
            </a:r>
            <a:r>
              <a:rPr lang="en-US" altLang="ko-KR" sz="2000" b="1" dirty="0">
                <a:solidFill>
                  <a:srgbClr val="0070C0"/>
                </a:solidFill>
                <a:latin typeface="Pistilli" pitchFamily="34" charset="0"/>
              </a:rPr>
              <a:t>API</a:t>
            </a:r>
            <a:r>
              <a:rPr lang="ko-KR" altLang="en-US" sz="2000" b="1" dirty="0">
                <a:solidFill>
                  <a:srgbClr val="0070C0"/>
                </a:solidFill>
                <a:latin typeface="Pistilli" pitchFamily="34" charset="0"/>
              </a:rPr>
              <a:t>활용 알림 서비스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16BF9130-D39B-8D01-2C1F-BD66898D99B0}"/>
              </a:ext>
            </a:extLst>
          </p:cNvPr>
          <p:cNvSpPr txBox="1"/>
          <p:nvPr/>
        </p:nvSpPr>
        <p:spPr>
          <a:xfrm>
            <a:off x="6532835" y="489653"/>
            <a:ext cx="5323146" cy="1143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1000"/>
              </a:spcAft>
            </a:pPr>
            <a:r>
              <a:rPr lang="ko-KR" altLang="en-US" sz="2000" b="1" dirty="0" err="1">
                <a:solidFill>
                  <a:srgbClr val="0070C0"/>
                </a:solidFill>
                <a:latin typeface="Pistilli" pitchFamily="34" charset="0"/>
                <a:cs typeface="Pistilli" pitchFamily="34" charset="0"/>
              </a:rPr>
              <a:t>차별점</a:t>
            </a:r>
            <a:endParaRPr lang="en-US" altLang="ko-KR" sz="2000" b="1" dirty="0">
              <a:solidFill>
                <a:srgbClr val="0070C0"/>
              </a:solidFill>
              <a:latin typeface="Pistilli" pitchFamily="34" charset="0"/>
              <a:cs typeface="Pistilli" pitchFamily="34" charset="0"/>
            </a:endParaRPr>
          </a:p>
          <a:p>
            <a:pPr algn="ctr"/>
            <a:r>
              <a:rPr lang="ko-KR" altLang="en-US" sz="2000" b="1" dirty="0">
                <a:solidFill>
                  <a:srgbClr val="0070C0"/>
                </a:solidFill>
                <a:latin typeface="Pistilli" pitchFamily="34" charset="0"/>
                <a:cs typeface="Pistilli" pitchFamily="34" charset="0"/>
              </a:rPr>
              <a:t>수분섭취량 자동기록</a:t>
            </a:r>
            <a:endParaRPr lang="en-US" altLang="ko-KR" sz="2000" b="1" dirty="0">
              <a:solidFill>
                <a:srgbClr val="0070C0"/>
              </a:solidFill>
              <a:latin typeface="Pistilli" pitchFamily="34" charset="0"/>
              <a:cs typeface="Pistilli" pitchFamily="34" charset="0"/>
            </a:endParaRPr>
          </a:p>
          <a:p>
            <a:pPr algn="ctr"/>
            <a:r>
              <a:rPr lang="ko-KR" altLang="en-US" sz="2000" b="1" dirty="0">
                <a:solidFill>
                  <a:srgbClr val="0070C0"/>
                </a:solidFill>
                <a:latin typeface="Pistilli" pitchFamily="34" charset="0"/>
                <a:cs typeface="Pistilli" pitchFamily="34" charset="0"/>
              </a:rPr>
              <a:t>정확한 섭취량 측정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C9316304-7031-5110-7783-095F75A7BC62}"/>
              </a:ext>
            </a:extLst>
          </p:cNvPr>
          <p:cNvSpPr txBox="1"/>
          <p:nvPr/>
        </p:nvSpPr>
        <p:spPr>
          <a:xfrm>
            <a:off x="11982339" y="489653"/>
            <a:ext cx="5323146" cy="1574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1000"/>
              </a:spcAft>
            </a:pPr>
            <a:r>
              <a:rPr lang="ko-KR" altLang="en-US" sz="2000" b="1" dirty="0" err="1">
                <a:solidFill>
                  <a:srgbClr val="0070C0"/>
                </a:solidFill>
                <a:latin typeface="Pistilli" pitchFamily="34" charset="0"/>
                <a:cs typeface="Pistilli" pitchFamily="34" charset="0"/>
              </a:rPr>
              <a:t>차별점</a:t>
            </a:r>
            <a:endParaRPr lang="en-US" altLang="ko-KR" sz="2000" b="1" dirty="0">
              <a:solidFill>
                <a:srgbClr val="0070C0"/>
              </a:solidFill>
              <a:latin typeface="Pistilli" pitchFamily="34" charset="0"/>
              <a:cs typeface="Pistilli" pitchFamily="34" charset="0"/>
            </a:endParaRPr>
          </a:p>
          <a:p>
            <a:pPr algn="ctr"/>
            <a:r>
              <a:rPr lang="ko-KR" altLang="en-US" sz="2000" b="1" dirty="0" err="1">
                <a:solidFill>
                  <a:srgbClr val="0070C0"/>
                </a:solidFill>
                <a:latin typeface="Pistilli" pitchFamily="34" charset="0"/>
                <a:cs typeface="Pistilli" pitchFamily="34" charset="0"/>
              </a:rPr>
              <a:t>고온에서</a:t>
            </a:r>
            <a:r>
              <a:rPr lang="ko-KR" altLang="en-US" sz="2000" b="1" dirty="0">
                <a:solidFill>
                  <a:srgbClr val="0070C0"/>
                </a:solidFill>
                <a:latin typeface="Pistilli" pitchFamily="34" charset="0"/>
                <a:cs typeface="Pistilli" pitchFamily="34" charset="0"/>
              </a:rPr>
              <a:t> 사용가능</a:t>
            </a:r>
            <a:r>
              <a:rPr lang="en-US" altLang="ko-KR" sz="2000" b="1" dirty="0">
                <a:solidFill>
                  <a:srgbClr val="0070C0"/>
                </a:solidFill>
                <a:latin typeface="Pistilli" pitchFamily="34" charset="0"/>
                <a:cs typeface="Pistilli" pitchFamily="34" charset="0"/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  <a:latin typeface="Pistilli" pitchFamily="34" charset="0"/>
                <a:cs typeface="Pistilli" pitchFamily="34" charset="0"/>
              </a:rPr>
              <a:t>설거지 용이</a:t>
            </a:r>
            <a:r>
              <a:rPr lang="en-US" altLang="ko-KR" sz="2000" b="1" dirty="0">
                <a:solidFill>
                  <a:srgbClr val="0070C0"/>
                </a:solidFill>
                <a:latin typeface="Pistilli" pitchFamily="34" charset="0"/>
                <a:cs typeface="Pistilli" pitchFamily="34" charset="0"/>
              </a:rPr>
              <a:t> </a:t>
            </a:r>
          </a:p>
          <a:p>
            <a:pPr algn="ctr"/>
            <a:r>
              <a:rPr lang="ko-KR" altLang="en-US" sz="2000" b="1" dirty="0">
                <a:solidFill>
                  <a:srgbClr val="0070C0"/>
                </a:solidFill>
                <a:latin typeface="Pistilli" pitchFamily="34" charset="0"/>
              </a:rPr>
              <a:t>위생강화</a:t>
            </a:r>
            <a:r>
              <a:rPr lang="en-US" altLang="ko-KR" sz="2000" b="1" dirty="0">
                <a:solidFill>
                  <a:srgbClr val="0070C0"/>
                </a:solidFill>
                <a:latin typeface="Pistilli" pitchFamily="34" charset="0"/>
              </a:rPr>
              <a:t>,  </a:t>
            </a:r>
            <a:r>
              <a:rPr lang="ko-KR" altLang="en-US" sz="2000" b="1" dirty="0">
                <a:solidFill>
                  <a:srgbClr val="0070C0"/>
                </a:solidFill>
                <a:latin typeface="Pistilli" pitchFamily="34" charset="0"/>
              </a:rPr>
              <a:t>저렴한 가격</a:t>
            </a:r>
            <a:endParaRPr lang="en-US" altLang="ko-KR" sz="2000" b="1" dirty="0">
              <a:solidFill>
                <a:srgbClr val="0070C0"/>
              </a:solidFill>
              <a:latin typeface="Pistilli" pitchFamily="34" charset="0"/>
            </a:endParaRPr>
          </a:p>
          <a:p>
            <a:pPr algn="ctr"/>
            <a:r>
              <a:rPr lang="ko-KR" altLang="en-US" sz="2000" b="1" dirty="0">
                <a:solidFill>
                  <a:srgbClr val="0070C0"/>
                </a:solidFill>
                <a:latin typeface="Pistilli" pitchFamily="34" charset="0"/>
              </a:rPr>
              <a:t>동기 부여를 위한  보상 제공</a:t>
            </a:r>
            <a:r>
              <a:rPr lang="en-US" altLang="ko-KR" sz="2000" b="1" dirty="0">
                <a:solidFill>
                  <a:srgbClr val="0070C0"/>
                </a:solidFill>
                <a:latin typeface="Pistilli" pitchFamily="34" charset="0"/>
              </a:rPr>
              <a:t>(NFT</a:t>
            </a:r>
            <a:r>
              <a:rPr lang="en-US" altLang="ko-KR" sz="2800" b="1" dirty="0">
                <a:solidFill>
                  <a:srgbClr val="0070C0"/>
                </a:solidFill>
                <a:latin typeface="Pistilli" pitchFamily="34" charset="0"/>
              </a:rPr>
              <a:t>)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834278-3B2C-D972-B679-E984C7930301}"/>
              </a:ext>
            </a:extLst>
          </p:cNvPr>
          <p:cNvGrpSpPr/>
          <p:nvPr/>
        </p:nvGrpSpPr>
        <p:grpSpPr>
          <a:xfrm>
            <a:off x="6263003" y="7139630"/>
            <a:ext cx="5816148" cy="2657717"/>
            <a:chOff x="10700343" y="5323048"/>
            <a:chExt cx="4231448" cy="1933581"/>
          </a:xfrm>
        </p:grpSpPr>
        <p:pic>
          <p:nvPicPr>
            <p:cNvPr id="25" name="그림 4">
              <a:extLst>
                <a:ext uri="{FF2B5EF4-FFF2-40B4-BE49-F238E27FC236}">
                  <a16:creationId xmlns:a16="http://schemas.microsoft.com/office/drawing/2014/main" id="{348020D4-4164-2018-3E5C-25C4929BA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13" b="90244" l="9683" r="89965">
                          <a14:foregroundMark x1="43486" y1="9313" x2="54754" y2="9756"/>
                          <a14:foregroundMark x1="49120" y1="90244" x2="50176" y2="86253"/>
                          <a14:foregroundMark x1="24296" y1="82483" x2="24824" y2="80266"/>
                          <a14:foregroundMark x1="21831" y1="80931" x2="26937" y2="84035"/>
                          <a14:foregroundMark x1="19190" y1="78049" x2="22183" y2="79379"/>
                          <a14:foregroundMark x1="17782" y1="77384" x2="19718" y2="784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00343" y="5323048"/>
              <a:ext cx="2047212" cy="1620243"/>
            </a:xfrm>
            <a:prstGeom prst="rect">
              <a:avLst/>
            </a:prstGeom>
          </p:spPr>
        </p:pic>
        <p:pic>
          <p:nvPicPr>
            <p:cNvPr id="26" name="그림 3">
              <a:extLst>
                <a:ext uri="{FF2B5EF4-FFF2-40B4-BE49-F238E27FC236}">
                  <a16:creationId xmlns:a16="http://schemas.microsoft.com/office/drawing/2014/main" id="{37106FDC-B5C5-7E1A-7DAE-50D2ADE0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73" b="91647" l="9955" r="89593">
                          <a14:foregroundMark x1="76244" y1="92124" x2="77376" y2="89021"/>
                          <a14:foregroundMark x1="90045" y1="57041" x2="88914" y2="57279"/>
                          <a14:foregroundMark x1="26471" y1="8831" x2="30543" y2="8115"/>
                          <a14:foregroundMark x1="52036" y1="4773" x2="52036" y2="59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884580" y="5323048"/>
              <a:ext cx="2047211" cy="1933581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A3CAF41-297D-08E8-BF6D-82FC355FE3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9906" y="1969828"/>
            <a:ext cx="2569030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8D12D09-0718-27F8-9D4A-0AF07039E0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9158" y="2777393"/>
            <a:ext cx="2914468" cy="1800000"/>
          </a:xfrm>
          <a:prstGeom prst="rect">
            <a:avLst/>
          </a:prstGeom>
        </p:spPr>
      </p:pic>
      <p:pic>
        <p:nvPicPr>
          <p:cNvPr id="33" name="그림 32" descr="실내, 사람이(가) 표시된 사진&#10;&#10;자동 생성된 설명">
            <a:extLst>
              <a:ext uri="{FF2B5EF4-FFF2-40B4-BE49-F238E27FC236}">
                <a16:creationId xmlns:a16="http://schemas.microsoft.com/office/drawing/2014/main" id="{6C7BBF4D-CA04-A76B-79B3-F4FCD6E6847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364" y="2467395"/>
            <a:ext cx="2701688" cy="180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0702F9-1FF2-1B20-B29B-63CAA633D3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52810" y="2920058"/>
            <a:ext cx="2393651" cy="18000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0DDE6CE-BE45-EF72-E09C-F07EF5837150}"/>
              </a:ext>
            </a:extLst>
          </p:cNvPr>
          <p:cNvGrpSpPr/>
          <p:nvPr/>
        </p:nvGrpSpPr>
        <p:grpSpPr>
          <a:xfrm>
            <a:off x="4227045" y="1881710"/>
            <a:ext cx="1430189" cy="2437454"/>
            <a:chOff x="3711755" y="2544396"/>
            <a:chExt cx="1088846" cy="2065704"/>
          </a:xfrm>
        </p:grpSpPr>
        <p:pic>
          <p:nvPicPr>
            <p:cNvPr id="37" name="그림 36" descr="텍스트, 전자기기, 디스플레이, 컴퓨터이(가) 표시된 사진&#10;&#10;자동 생성된 설명">
              <a:extLst>
                <a:ext uri="{FF2B5EF4-FFF2-40B4-BE49-F238E27FC236}">
                  <a16:creationId xmlns:a16="http://schemas.microsoft.com/office/drawing/2014/main" id="{64A3871D-CC3A-84E0-0920-4EF830BB6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8" r="9074" b="6871"/>
            <a:stretch/>
          </p:blipFill>
          <p:spPr>
            <a:xfrm>
              <a:off x="3711755" y="2544396"/>
              <a:ext cx="1088846" cy="206570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B014778-77E2-CDC9-BAED-1EF958DD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2117" y="2807955"/>
              <a:ext cx="840651" cy="1495237"/>
            </a:xfrm>
            <a:prstGeom prst="rect">
              <a:avLst/>
            </a:prstGeom>
          </p:spPr>
        </p:pic>
      </p:grpSp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6C6A27BD-6C80-933B-CA1B-7BF592E166D2}"/>
              </a:ext>
            </a:extLst>
          </p:cNvPr>
          <p:cNvSpPr/>
          <p:nvPr/>
        </p:nvSpPr>
        <p:spPr>
          <a:xfrm rot="5400000">
            <a:off x="2367800" y="5908737"/>
            <a:ext cx="3001199" cy="2438400"/>
          </a:xfrm>
          <a:prstGeom prst="bentUpArrow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346CA208-E3C6-1A0A-15C4-FB22C670641F}"/>
              </a:ext>
            </a:extLst>
          </p:cNvPr>
          <p:cNvSpPr/>
          <p:nvPr/>
        </p:nvSpPr>
        <p:spPr>
          <a:xfrm rot="16200000" flipH="1">
            <a:off x="12417282" y="5908737"/>
            <a:ext cx="3001199" cy="2438400"/>
          </a:xfrm>
          <a:prstGeom prst="bentUpArrow">
            <a:avLst/>
          </a:prstGeom>
          <a:gradFill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4">
            <a:extLst>
              <a:ext uri="{FF2B5EF4-FFF2-40B4-BE49-F238E27FC236}">
                <a16:creationId xmlns:a16="http://schemas.microsoft.com/office/drawing/2014/main" id="{44F584EE-B748-5D15-2911-ABE5AE2F59E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13" b="90244" l="9683" r="89965">
                        <a14:foregroundMark x1="43486" y1="9313" x2="54754" y2="9756"/>
                        <a14:foregroundMark x1="49120" y1="90244" x2="50176" y2="86253"/>
                        <a14:foregroundMark x1="24296" y1="82483" x2="24824" y2="80266"/>
                        <a14:foregroundMark x1="21831" y1="80931" x2="26937" y2="84035"/>
                        <a14:foregroundMark x1="19190" y1="78049" x2="22183" y2="79379"/>
                        <a14:foregroundMark x1="17782" y1="77384" x2="19718" y2="78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3779" y="3274591"/>
            <a:ext cx="2111221" cy="1670901"/>
          </a:xfrm>
          <a:prstGeom prst="rect">
            <a:avLst/>
          </a:prstGeom>
        </p:spPr>
      </p:pic>
      <p:pic>
        <p:nvPicPr>
          <p:cNvPr id="30" name="그림 29" descr="실내, 검은색, 금속, 은색이(가) 표시된 사진&#10;&#10;자동 생성된 설명">
            <a:extLst>
              <a:ext uri="{FF2B5EF4-FFF2-40B4-BE49-F238E27FC236}">
                <a16:creationId xmlns:a16="http://schemas.microsoft.com/office/drawing/2014/main" id="{5F14810B-600F-C0DF-E7CD-D42A57A00BC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6200" b="91600" l="51000" r="79800">
                        <a14:foregroundMark x1="75800" y1="91800" x2="75800" y2="91800"/>
                        <a14:foregroundMark x1="79800" y1="83600" x2="79800" y2="83600"/>
                        <a14:foregroundMark x1="64600" y1="69000" x2="64600" y2="6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54" t="63141" r="16647" b="6089"/>
          <a:stretch/>
        </p:blipFill>
        <p:spPr>
          <a:xfrm rot="3606415">
            <a:off x="993916" y="2009123"/>
            <a:ext cx="2103291" cy="18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607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171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49" y="2088"/>
            <a:ext cx="18285714" cy="102857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7E62B0-A5B4-BF4E-6EF2-7C6CEA188C4D}"/>
              </a:ext>
            </a:extLst>
          </p:cNvPr>
          <p:cNvSpPr txBox="1"/>
          <p:nvPr/>
        </p:nvSpPr>
        <p:spPr>
          <a:xfrm>
            <a:off x="6957060" y="7494270"/>
            <a:ext cx="2095500" cy="2114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pic>
        <p:nvPicPr>
          <p:cNvPr id="31" name="그림 31">
            <a:extLst>
              <a:ext uri="{FF2B5EF4-FFF2-40B4-BE49-F238E27FC236}">
                <a16:creationId xmlns:a16="http://schemas.microsoft.com/office/drawing/2014/main" id="{F1A80EC5-DA2E-C2D8-ABC6-AAC959DC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58" y="4282651"/>
            <a:ext cx="2529840" cy="1721697"/>
          </a:xfrm>
          <a:prstGeom prst="rect">
            <a:avLst/>
          </a:prstGeom>
        </p:spPr>
      </p:pic>
      <p:pic>
        <p:nvPicPr>
          <p:cNvPr id="32" name="그림 32">
            <a:extLst>
              <a:ext uri="{FF2B5EF4-FFF2-40B4-BE49-F238E27FC236}">
                <a16:creationId xmlns:a16="http://schemas.microsoft.com/office/drawing/2014/main" id="{B2EBDF3D-28C4-C392-D791-6E327DA5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047" y="4411591"/>
            <a:ext cx="3721025" cy="1463818"/>
          </a:xfrm>
          <a:prstGeom prst="rect">
            <a:avLst/>
          </a:prstGeom>
        </p:spPr>
      </p:pic>
      <p:pic>
        <p:nvPicPr>
          <p:cNvPr id="33" name="그림 33">
            <a:extLst>
              <a:ext uri="{FF2B5EF4-FFF2-40B4-BE49-F238E27FC236}">
                <a16:creationId xmlns:a16="http://schemas.microsoft.com/office/drawing/2014/main" id="{14FFD5B0-7348-1399-39DA-72F4B2DF3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442" y="2303613"/>
            <a:ext cx="3771727" cy="1264374"/>
          </a:xfrm>
          <a:prstGeom prst="rect">
            <a:avLst/>
          </a:prstGeom>
        </p:spPr>
      </p:pic>
      <p:pic>
        <p:nvPicPr>
          <p:cNvPr id="34" name="그림 34">
            <a:extLst>
              <a:ext uri="{FF2B5EF4-FFF2-40B4-BE49-F238E27FC236}">
                <a16:creationId xmlns:a16="http://schemas.microsoft.com/office/drawing/2014/main" id="{336273A7-0408-3C23-0D1F-EE1977DC8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3111" y="4315701"/>
            <a:ext cx="2139401" cy="164912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37BD92B-FB93-D2CA-2814-555C47F0A958}"/>
              </a:ext>
            </a:extLst>
          </p:cNvPr>
          <p:cNvGrpSpPr/>
          <p:nvPr/>
        </p:nvGrpSpPr>
        <p:grpSpPr>
          <a:xfrm>
            <a:off x="7451476" y="6401840"/>
            <a:ext cx="3478529" cy="2637724"/>
            <a:chOff x="12310528" y="3589818"/>
            <a:chExt cx="3478529" cy="2637724"/>
          </a:xfrm>
        </p:grpSpPr>
        <p:pic>
          <p:nvPicPr>
            <p:cNvPr id="2" name="그림 3">
              <a:extLst>
                <a:ext uri="{FF2B5EF4-FFF2-40B4-BE49-F238E27FC236}">
                  <a16:creationId xmlns:a16="http://schemas.microsoft.com/office/drawing/2014/main" id="{86778917-9E11-76AF-20CA-2580D41E8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669450" y="3589818"/>
              <a:ext cx="2743200" cy="21407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0AA5F-06C2-4FFA-61EF-A9E80B4C4F2D}"/>
                </a:ext>
              </a:extLst>
            </p:cNvPr>
            <p:cNvSpPr txBox="1"/>
            <p:nvPr/>
          </p:nvSpPr>
          <p:spPr>
            <a:xfrm>
              <a:off x="12310528" y="5642767"/>
              <a:ext cx="3478529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3200" b="1" dirty="0" err="1">
                  <a:solidFill>
                    <a:srgbClr val="0070C0"/>
                  </a:solidFill>
                  <a:latin typeface="Malgun Gothic"/>
                  <a:ea typeface="Malgun Gothic"/>
                  <a:cs typeface="Calibri"/>
                </a:rPr>
                <a:t>M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Calibri"/>
                </a:rPr>
                <a:t>achine</a:t>
              </a:r>
              <a:r>
                <a:rPr lang="ko-KR" altLang="en-US" sz="2800" b="1" dirty="0">
                  <a:latin typeface="Malgun Gothic"/>
                  <a:ea typeface="Malgun Gothic"/>
                  <a:cs typeface="Calibri"/>
                </a:rPr>
                <a:t> </a:t>
              </a:r>
              <a:r>
                <a:rPr lang="ko-KR" altLang="en-US" sz="3200" b="1" dirty="0" err="1">
                  <a:solidFill>
                    <a:srgbClr val="FFC000"/>
                  </a:solidFill>
                  <a:latin typeface="Malgun Gothic"/>
                  <a:ea typeface="Malgun Gothic"/>
                  <a:cs typeface="Calibri"/>
                </a:rPr>
                <a:t>L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Calibri"/>
                </a:rPr>
                <a:t>earning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</p:grpSp>
      <p:sp>
        <p:nvSpPr>
          <p:cNvPr id="8" name="Object 9">
            <a:extLst>
              <a:ext uri="{FF2B5EF4-FFF2-40B4-BE49-F238E27FC236}">
                <a16:creationId xmlns:a16="http://schemas.microsoft.com/office/drawing/2014/main" id="{E4E25CEE-FAAF-5F3E-29EF-DCA2A06B9810}"/>
              </a:ext>
            </a:extLst>
          </p:cNvPr>
          <p:cNvSpPr txBox="1"/>
          <p:nvPr/>
        </p:nvSpPr>
        <p:spPr>
          <a:xfrm>
            <a:off x="2163314" y="1348962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b="1" kern="0" spc="-200" dirty="0">
                <a:solidFill>
                  <a:srgbClr val="403322"/>
                </a:solidFill>
                <a:latin typeface="NanumSquare Bold" pitchFamily="34" charset="0"/>
              </a:rPr>
              <a:t>개발환경 </a:t>
            </a:r>
            <a:endParaRPr lang="en-US" b="1" dirty="0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E6E28ABC-049C-5B86-29E6-7913138421A3}"/>
              </a:ext>
            </a:extLst>
          </p:cNvPr>
          <p:cNvSpPr txBox="1"/>
          <p:nvPr/>
        </p:nvSpPr>
        <p:spPr>
          <a:xfrm>
            <a:off x="913386" y="1159244"/>
            <a:ext cx="169735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03</a:t>
            </a:r>
            <a:endParaRPr lang="en-US" dirty="0"/>
          </a:p>
        </p:txBody>
      </p:sp>
      <p:sp>
        <p:nvSpPr>
          <p:cNvPr id="10" name="Object 21">
            <a:extLst>
              <a:ext uri="{FF2B5EF4-FFF2-40B4-BE49-F238E27FC236}">
                <a16:creationId xmlns:a16="http://schemas.microsoft.com/office/drawing/2014/main" id="{7F98A171-BD2B-FF36-C66D-96C2C7DF1B51}"/>
              </a:ext>
            </a:extLst>
          </p:cNvPr>
          <p:cNvSpPr txBox="1"/>
          <p:nvPr/>
        </p:nvSpPr>
        <p:spPr>
          <a:xfrm>
            <a:off x="2144264" y="1910399"/>
            <a:ext cx="1154688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kern="0" spc="-100" dirty="0">
                <a:solidFill>
                  <a:srgbClr val="403322"/>
                </a:solidFill>
                <a:latin typeface="NanumSquare" pitchFamily="34" charset="0"/>
              </a:rPr>
              <a:t>development environment</a:t>
            </a:r>
            <a:endParaRPr lang="en-US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Object 2">
            <a:extLst>
              <a:ext uri="{FF2B5EF4-FFF2-40B4-BE49-F238E27FC236}">
                <a16:creationId xmlns:a16="http://schemas.microsoft.com/office/drawing/2014/main" id="{BA1AFD31-7FB4-4E31-30C5-3E1957BB78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7085"/>
            <a:ext cx="18442818" cy="10374085"/>
          </a:xfrm>
          <a:prstGeom prst="rect">
            <a:avLst/>
          </a:prstGeom>
        </p:spPr>
      </p:pic>
      <p:grpSp>
        <p:nvGrpSpPr>
          <p:cNvPr id="1073" name="그룹 1002">
            <a:extLst>
              <a:ext uri="{FF2B5EF4-FFF2-40B4-BE49-F238E27FC236}">
                <a16:creationId xmlns:a16="http://schemas.microsoft.com/office/drawing/2014/main" id="{ADEDE018-8F3B-2319-D422-2DBAF42D6344}"/>
              </a:ext>
            </a:extLst>
          </p:cNvPr>
          <p:cNvGrpSpPr/>
          <p:nvPr/>
        </p:nvGrpSpPr>
        <p:grpSpPr>
          <a:xfrm>
            <a:off x="-335280" y="7546061"/>
            <a:ext cx="18913165" cy="2862859"/>
            <a:chOff x="-149393" y="7633240"/>
            <a:chExt cx="18913165" cy="2862859"/>
          </a:xfrm>
        </p:grpSpPr>
        <p:pic>
          <p:nvPicPr>
            <p:cNvPr id="1074" name="Object 5">
              <a:extLst>
                <a:ext uri="{FF2B5EF4-FFF2-40B4-BE49-F238E27FC236}">
                  <a16:creationId xmlns:a16="http://schemas.microsoft.com/office/drawing/2014/main" id="{C3877DDE-81AE-AEE4-C4F5-8228A4AD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2862859"/>
            </a:xfrm>
            <a:prstGeom prst="rect">
              <a:avLst/>
            </a:prstGeom>
          </p:spPr>
        </p:pic>
      </p:grp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5AE5F15F-54F8-5BF6-2284-915AD92B0EDD}"/>
              </a:ext>
            </a:extLst>
          </p:cNvPr>
          <p:cNvSpPr/>
          <p:nvPr/>
        </p:nvSpPr>
        <p:spPr>
          <a:xfrm>
            <a:off x="1905000" y="2492544"/>
            <a:ext cx="14478000" cy="7299156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524AFF8-7F2C-BB02-8FFE-4DD8F50B18BF}"/>
              </a:ext>
            </a:extLst>
          </p:cNvPr>
          <p:cNvSpPr txBox="1"/>
          <p:nvPr/>
        </p:nvSpPr>
        <p:spPr>
          <a:xfrm>
            <a:off x="2163314" y="1348962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b="1" kern="0" spc="-200" dirty="0">
                <a:solidFill>
                  <a:srgbClr val="403322"/>
                </a:solidFill>
                <a:latin typeface="NanumSquare Bold" pitchFamily="34" charset="0"/>
              </a:rPr>
              <a:t>서비스 흐름도 </a:t>
            </a:r>
            <a:endParaRPr lang="en-US" b="1" dirty="0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87B3589-1A96-8868-A314-262C7F90687A}"/>
              </a:ext>
            </a:extLst>
          </p:cNvPr>
          <p:cNvSpPr txBox="1"/>
          <p:nvPr/>
        </p:nvSpPr>
        <p:spPr>
          <a:xfrm>
            <a:off x="913386" y="1159244"/>
            <a:ext cx="169735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03</a:t>
            </a:r>
            <a:endParaRPr lang="en-US" dirty="0"/>
          </a:p>
        </p:txBody>
      </p:sp>
      <p:sp>
        <p:nvSpPr>
          <p:cNvPr id="13" name="Object 21">
            <a:extLst>
              <a:ext uri="{FF2B5EF4-FFF2-40B4-BE49-F238E27FC236}">
                <a16:creationId xmlns:a16="http://schemas.microsoft.com/office/drawing/2014/main" id="{8E1AA725-18DE-A04A-023A-2D49DECA2D3D}"/>
              </a:ext>
            </a:extLst>
          </p:cNvPr>
          <p:cNvSpPr txBox="1"/>
          <p:nvPr/>
        </p:nvSpPr>
        <p:spPr>
          <a:xfrm>
            <a:off x="2144264" y="1910399"/>
            <a:ext cx="1154688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kern="0" spc="-100" dirty="0">
                <a:solidFill>
                  <a:srgbClr val="403322"/>
                </a:solidFill>
                <a:latin typeface="NanumSquare" pitchFamily="34" charset="0"/>
              </a:rPr>
              <a:t>Service Flowchart for coasters</a:t>
            </a:r>
            <a:endParaRPr lang="en-US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90" name="연결선: 꺾임 989">
            <a:extLst>
              <a:ext uri="{FF2B5EF4-FFF2-40B4-BE49-F238E27FC236}">
                <a16:creationId xmlns:a16="http://schemas.microsoft.com/office/drawing/2014/main" id="{3F13FA09-401B-3F82-77DE-90D9B98A78CB}"/>
              </a:ext>
            </a:extLst>
          </p:cNvPr>
          <p:cNvCxnSpPr>
            <a:cxnSpLocks/>
            <a:stCxn id="1011" idx="2"/>
            <a:endCxn id="1010" idx="2"/>
          </p:cNvCxnSpPr>
          <p:nvPr/>
        </p:nvCxnSpPr>
        <p:spPr>
          <a:xfrm rot="10800000">
            <a:off x="4344153" y="7241005"/>
            <a:ext cx="3017914" cy="1365770"/>
          </a:xfrm>
          <a:prstGeom prst="bentConnector2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2" name="그룹 991">
            <a:extLst>
              <a:ext uri="{FF2B5EF4-FFF2-40B4-BE49-F238E27FC236}">
                <a16:creationId xmlns:a16="http://schemas.microsoft.com/office/drawing/2014/main" id="{F2FA6057-9277-7A03-48F2-DC2A6EA46E1B}"/>
              </a:ext>
            </a:extLst>
          </p:cNvPr>
          <p:cNvGrpSpPr/>
          <p:nvPr/>
        </p:nvGrpSpPr>
        <p:grpSpPr>
          <a:xfrm>
            <a:off x="3487405" y="5209622"/>
            <a:ext cx="1627890" cy="2031383"/>
            <a:chOff x="2219555" y="3186172"/>
            <a:chExt cx="1894563" cy="2335867"/>
          </a:xfrm>
        </p:grpSpPr>
        <p:pic>
          <p:nvPicPr>
            <p:cNvPr id="1009" name="그림 3">
              <a:extLst>
                <a:ext uri="{FF2B5EF4-FFF2-40B4-BE49-F238E27FC236}">
                  <a16:creationId xmlns:a16="http://schemas.microsoft.com/office/drawing/2014/main" id="{94D75605-895D-1315-B914-932E56630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19555" y="3186172"/>
              <a:ext cx="1894563" cy="189456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0314A7CE-6069-A18D-7969-733626FB94AA}"/>
                </a:ext>
              </a:extLst>
            </p:cNvPr>
            <p:cNvSpPr txBox="1"/>
            <p:nvPr/>
          </p:nvSpPr>
          <p:spPr>
            <a:xfrm>
              <a:off x="2662578" y="4920394"/>
              <a:ext cx="1108146" cy="60164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2800" b="1" dirty="0">
                  <a:cs typeface="Calibri"/>
                </a:rPr>
                <a:t>User</a:t>
              </a:r>
              <a:endParaRPr lang="ko-KR" altLang="en-US" sz="2800" b="1" dirty="0"/>
            </a:p>
          </p:txBody>
        </p:sp>
      </p:grpSp>
      <p:grpSp>
        <p:nvGrpSpPr>
          <p:cNvPr id="994" name="그룹 993">
            <a:extLst>
              <a:ext uri="{FF2B5EF4-FFF2-40B4-BE49-F238E27FC236}">
                <a16:creationId xmlns:a16="http://schemas.microsoft.com/office/drawing/2014/main" id="{5D3A3075-2545-25B5-9195-980163008817}"/>
              </a:ext>
            </a:extLst>
          </p:cNvPr>
          <p:cNvGrpSpPr/>
          <p:nvPr/>
        </p:nvGrpSpPr>
        <p:grpSpPr>
          <a:xfrm>
            <a:off x="13995694" y="4599684"/>
            <a:ext cx="1264044" cy="2054350"/>
            <a:chOff x="13948915" y="2718458"/>
            <a:chExt cx="1453512" cy="2362277"/>
          </a:xfrm>
        </p:grpSpPr>
        <p:sp>
          <p:nvSpPr>
            <p:cNvPr id="1005" name="Freeform 133">
              <a:extLst>
                <a:ext uri="{FF2B5EF4-FFF2-40B4-BE49-F238E27FC236}">
                  <a16:creationId xmlns:a16="http://schemas.microsoft.com/office/drawing/2014/main" id="{4684E913-A56E-C5DB-3080-24C93134D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48915" y="3407004"/>
              <a:ext cx="1453512" cy="1673731"/>
            </a:xfrm>
            <a:custGeom>
              <a:avLst/>
              <a:gdLst>
                <a:gd name="T0" fmla="*/ 42 w 42"/>
                <a:gd name="T1" fmla="*/ 7 h 48"/>
                <a:gd name="T2" fmla="*/ 42 w 42"/>
                <a:gd name="T3" fmla="*/ 10 h 48"/>
                <a:gd name="T4" fmla="*/ 21 w 42"/>
                <a:gd name="T5" fmla="*/ 17 h 48"/>
                <a:gd name="T6" fmla="*/ 0 w 42"/>
                <a:gd name="T7" fmla="*/ 10 h 48"/>
                <a:gd name="T8" fmla="*/ 0 w 42"/>
                <a:gd name="T9" fmla="*/ 7 h 48"/>
                <a:gd name="T10" fmla="*/ 21 w 42"/>
                <a:gd name="T11" fmla="*/ 0 h 48"/>
                <a:gd name="T12" fmla="*/ 42 w 42"/>
                <a:gd name="T13" fmla="*/ 7 h 48"/>
                <a:gd name="T14" fmla="*/ 42 w 42"/>
                <a:gd name="T15" fmla="*/ 16 h 48"/>
                <a:gd name="T16" fmla="*/ 42 w 42"/>
                <a:gd name="T17" fmla="*/ 21 h 48"/>
                <a:gd name="T18" fmla="*/ 21 w 42"/>
                <a:gd name="T19" fmla="*/ 27 h 48"/>
                <a:gd name="T20" fmla="*/ 0 w 42"/>
                <a:gd name="T21" fmla="*/ 21 h 48"/>
                <a:gd name="T22" fmla="*/ 0 w 42"/>
                <a:gd name="T23" fmla="*/ 16 h 48"/>
                <a:gd name="T24" fmla="*/ 21 w 42"/>
                <a:gd name="T25" fmla="*/ 21 h 48"/>
                <a:gd name="T26" fmla="*/ 42 w 42"/>
                <a:gd name="T27" fmla="*/ 16 h 48"/>
                <a:gd name="T28" fmla="*/ 42 w 42"/>
                <a:gd name="T29" fmla="*/ 26 h 48"/>
                <a:gd name="T30" fmla="*/ 42 w 42"/>
                <a:gd name="T31" fmla="*/ 31 h 48"/>
                <a:gd name="T32" fmla="*/ 21 w 42"/>
                <a:gd name="T33" fmla="*/ 38 h 48"/>
                <a:gd name="T34" fmla="*/ 0 w 42"/>
                <a:gd name="T35" fmla="*/ 31 h 48"/>
                <a:gd name="T36" fmla="*/ 0 w 42"/>
                <a:gd name="T37" fmla="*/ 26 h 48"/>
                <a:gd name="T38" fmla="*/ 21 w 42"/>
                <a:gd name="T39" fmla="*/ 31 h 48"/>
                <a:gd name="T40" fmla="*/ 42 w 42"/>
                <a:gd name="T41" fmla="*/ 26 h 48"/>
                <a:gd name="T42" fmla="*/ 42 w 42"/>
                <a:gd name="T43" fmla="*/ 37 h 48"/>
                <a:gd name="T44" fmla="*/ 42 w 42"/>
                <a:gd name="T45" fmla="*/ 41 h 48"/>
                <a:gd name="T46" fmla="*/ 21 w 42"/>
                <a:gd name="T47" fmla="*/ 48 h 48"/>
                <a:gd name="T48" fmla="*/ 0 w 42"/>
                <a:gd name="T49" fmla="*/ 41 h 48"/>
                <a:gd name="T50" fmla="*/ 0 w 42"/>
                <a:gd name="T51" fmla="*/ 37 h 48"/>
                <a:gd name="T52" fmla="*/ 21 w 42"/>
                <a:gd name="T53" fmla="*/ 41 h 48"/>
                <a:gd name="T54" fmla="*/ 42 w 42"/>
                <a:gd name="T5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" h="48">
                  <a:moveTo>
                    <a:pt x="42" y="7"/>
                  </a:moveTo>
                  <a:cubicBezTo>
                    <a:pt x="42" y="10"/>
                    <a:pt x="42" y="10"/>
                    <a:pt x="42" y="10"/>
                  </a:cubicBezTo>
                  <a:cubicBezTo>
                    <a:pt x="42" y="14"/>
                    <a:pt x="32" y="17"/>
                    <a:pt x="21" y="17"/>
                  </a:cubicBezTo>
                  <a:cubicBezTo>
                    <a:pt x="10" y="17"/>
                    <a:pt x="0" y="14"/>
                    <a:pt x="0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0" y="0"/>
                    <a:pt x="21" y="0"/>
                  </a:cubicBezTo>
                  <a:cubicBezTo>
                    <a:pt x="32" y="0"/>
                    <a:pt x="42" y="3"/>
                    <a:pt x="42" y="7"/>
                  </a:cubicBezTo>
                  <a:close/>
                  <a:moveTo>
                    <a:pt x="42" y="16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4"/>
                    <a:pt x="32" y="27"/>
                    <a:pt x="21" y="27"/>
                  </a:cubicBezTo>
                  <a:cubicBezTo>
                    <a:pt x="10" y="27"/>
                    <a:pt x="0" y="24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" y="19"/>
                    <a:pt x="13" y="21"/>
                    <a:pt x="21" y="21"/>
                  </a:cubicBezTo>
                  <a:cubicBezTo>
                    <a:pt x="29" y="21"/>
                    <a:pt x="37" y="19"/>
                    <a:pt x="42" y="16"/>
                  </a:cubicBezTo>
                  <a:close/>
                  <a:moveTo>
                    <a:pt x="42" y="26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5"/>
                    <a:pt x="32" y="38"/>
                    <a:pt x="21" y="38"/>
                  </a:cubicBezTo>
                  <a:cubicBezTo>
                    <a:pt x="10" y="38"/>
                    <a:pt x="0" y="35"/>
                    <a:pt x="0" y="3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5" y="29"/>
                    <a:pt x="13" y="31"/>
                    <a:pt x="21" y="31"/>
                  </a:cubicBezTo>
                  <a:cubicBezTo>
                    <a:pt x="29" y="31"/>
                    <a:pt x="37" y="29"/>
                    <a:pt x="42" y="26"/>
                  </a:cubicBezTo>
                  <a:close/>
                  <a:moveTo>
                    <a:pt x="42" y="37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45"/>
                    <a:pt x="32" y="48"/>
                    <a:pt x="21" y="48"/>
                  </a:cubicBezTo>
                  <a:cubicBezTo>
                    <a:pt x="10" y="48"/>
                    <a:pt x="0" y="45"/>
                    <a:pt x="0" y="4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40"/>
                    <a:pt x="13" y="41"/>
                    <a:pt x="21" y="41"/>
                  </a:cubicBezTo>
                  <a:cubicBezTo>
                    <a:pt x="29" y="41"/>
                    <a:pt x="37" y="40"/>
                    <a:pt x="42" y="3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id-ID" sz="2707">
                <a:solidFill>
                  <a:srgbClr val="4C66BC"/>
                </a:solidFill>
              </a:endParaRPr>
            </a:p>
          </p:txBody>
        </p:sp>
        <p:pic>
          <p:nvPicPr>
            <p:cNvPr id="1006" name="그림 33" descr="텍스트이(가) 표시된 사진&#10;&#10;자동 생성된 설명">
              <a:extLst>
                <a:ext uri="{FF2B5EF4-FFF2-40B4-BE49-F238E27FC236}">
                  <a16:creationId xmlns:a16="http://schemas.microsoft.com/office/drawing/2014/main" id="{480D7DD7-1582-19D3-C41A-F321A2A14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2511" r="55567"/>
            <a:stretch/>
          </p:blipFill>
          <p:spPr>
            <a:xfrm>
              <a:off x="14104311" y="2718458"/>
              <a:ext cx="1218902" cy="1034642"/>
            </a:xfrm>
            <a:prstGeom prst="rect">
              <a:avLst/>
            </a:prstGeom>
          </p:spPr>
        </p:pic>
      </p:grpSp>
      <p:grpSp>
        <p:nvGrpSpPr>
          <p:cNvPr id="995" name="그룹 994">
            <a:extLst>
              <a:ext uri="{FF2B5EF4-FFF2-40B4-BE49-F238E27FC236}">
                <a16:creationId xmlns:a16="http://schemas.microsoft.com/office/drawing/2014/main" id="{87622B3A-2D59-60AA-82D9-04C6DB37F5AD}"/>
              </a:ext>
            </a:extLst>
          </p:cNvPr>
          <p:cNvGrpSpPr/>
          <p:nvPr/>
        </p:nvGrpSpPr>
        <p:grpSpPr>
          <a:xfrm>
            <a:off x="10594335" y="5143500"/>
            <a:ext cx="1670004" cy="2040094"/>
            <a:chOff x="10439400" y="3176154"/>
            <a:chExt cx="1920321" cy="2345884"/>
          </a:xfrm>
        </p:grpSpPr>
        <p:pic>
          <p:nvPicPr>
            <p:cNvPr id="1003" name="그림 32">
              <a:extLst>
                <a:ext uri="{FF2B5EF4-FFF2-40B4-BE49-F238E27FC236}">
                  <a16:creationId xmlns:a16="http://schemas.microsoft.com/office/drawing/2014/main" id="{C3A2213C-F52B-D0E4-C4F7-F0DFBF722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394" b="96538" l="2500" r="43490">
                          <a14:foregroundMark x1="6198" y1="13848" x2="24948" y2="87750"/>
                          <a14:foregroundMark x1="24948" y1="87750" x2="37396" y2="90812"/>
                          <a14:foregroundMark x1="11823" y1="19840" x2="24271" y2="57923"/>
                          <a14:foregroundMark x1="24271" y1="57923" x2="24844" y2="61252"/>
                          <a14:foregroundMark x1="7135" y1="12650" x2="18802" y2="23302"/>
                          <a14:foregroundMark x1="7604" y1="9188" x2="14115" y2="15047"/>
                          <a14:foregroundMark x1="7135" y1="6791" x2="10885" y2="6791"/>
                          <a14:foregroundMark x1="2500" y1="22104" x2="10885" y2="60053"/>
                          <a14:foregroundMark x1="9010" y1="62450" x2="23438" y2="89614"/>
                          <a14:foregroundMark x1="23438" y1="89614" x2="23906" y2="89614"/>
                          <a14:foregroundMark x1="43490" y1="87217" x2="19167" y2="89214"/>
                          <a14:foregroundMark x1="19167" y1="89214" x2="5625" y2="54461"/>
                          <a14:foregroundMark x1="5625" y1="54461" x2="5313" y2="51798"/>
                          <a14:foregroundMark x1="6667" y1="7989" x2="11354" y2="9188"/>
                          <a14:foregroundMark x1="9010" y1="49401" x2="22604" y2="89614"/>
                          <a14:foregroundMark x1="22604" y1="89614" x2="38333" y2="95606"/>
                          <a14:foregroundMark x1="38802" y1="96671" x2="11615" y2="80692"/>
                          <a14:foregroundMark x1="11615" y1="80692" x2="4844" y2="55260"/>
                          <a14:foregroundMark x1="5313" y1="56458" x2="21875" y2="91744"/>
                          <a14:foregroundMark x1="21875" y1="91744" x2="37865" y2="93209"/>
                          <a14:foregroundMark x1="7135" y1="7989" x2="13646" y2="12650"/>
                          <a14:foregroundMark x1="8542" y1="5593" x2="5313" y2="11451"/>
                          <a14:foregroundMark x1="20677" y1="16245" x2="20677" y2="31691"/>
                          <a14:foregroundMark x1="9010" y1="4394" x2="6667" y2="6791"/>
                          <a14:backgroundMark x1="34635" y1="10386" x2="38802" y2="55260"/>
                          <a14:backgroundMark x1="31823" y1="51798" x2="38333" y2="62450"/>
                          <a14:backgroundMark x1="30417" y1="60053" x2="36510" y2="64714"/>
                          <a14:backgroundMark x1="31823" y1="51798" x2="30417" y2="62450"/>
                          <a14:backgroundMark x1="29479" y1="57656" x2="29063" y2="61252"/>
                        </a14:backgroundRemoval>
                      </a14:imgEffect>
                    </a14:imgLayer>
                  </a14:imgProps>
                </a:ext>
              </a:extLst>
            </a:blip>
            <a:srcRect r="54865"/>
            <a:stretch/>
          </p:blipFill>
          <p:spPr>
            <a:xfrm>
              <a:off x="10439400" y="3176154"/>
              <a:ext cx="1920321" cy="1673730"/>
            </a:xfrm>
            <a:prstGeom prst="rect">
              <a:avLst/>
            </a:prstGeom>
          </p:spPr>
        </p:pic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B6128A0B-15B0-5E89-9539-51525E39EEE6}"/>
                </a:ext>
              </a:extLst>
            </p:cNvPr>
            <p:cNvSpPr txBox="1"/>
            <p:nvPr/>
          </p:nvSpPr>
          <p:spPr>
            <a:xfrm>
              <a:off x="10821945" y="4920393"/>
              <a:ext cx="1453509" cy="60164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2800" b="1" dirty="0">
                  <a:cs typeface="Calibri"/>
                </a:rPr>
                <a:t>Server</a:t>
              </a:r>
              <a:endParaRPr lang="ko-KR" altLang="en-US" sz="2800" b="1" dirty="0"/>
            </a:p>
          </p:txBody>
        </p:sp>
      </p:grpSp>
      <p:cxnSp>
        <p:nvCxnSpPr>
          <p:cNvPr id="997" name="직선 화살표 연결선 996">
            <a:extLst>
              <a:ext uri="{FF2B5EF4-FFF2-40B4-BE49-F238E27FC236}">
                <a16:creationId xmlns:a16="http://schemas.microsoft.com/office/drawing/2014/main" id="{FD901A1D-6A50-EB44-943C-58CDE24657E1}"/>
              </a:ext>
            </a:extLst>
          </p:cNvPr>
          <p:cNvCxnSpPr>
            <a:cxnSpLocks/>
          </p:cNvCxnSpPr>
          <p:nvPr/>
        </p:nvCxnSpPr>
        <p:spPr>
          <a:xfrm>
            <a:off x="5712293" y="6033424"/>
            <a:ext cx="764048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직선 화살표 연결선 997">
            <a:extLst>
              <a:ext uri="{FF2B5EF4-FFF2-40B4-BE49-F238E27FC236}">
                <a16:creationId xmlns:a16="http://schemas.microsoft.com/office/drawing/2014/main" id="{C577333B-1B87-017A-894E-300B758A28FD}"/>
              </a:ext>
            </a:extLst>
          </p:cNvPr>
          <p:cNvCxnSpPr>
            <a:cxnSpLocks/>
          </p:cNvCxnSpPr>
          <p:nvPr/>
        </p:nvCxnSpPr>
        <p:spPr>
          <a:xfrm>
            <a:off x="9489523" y="6033424"/>
            <a:ext cx="764048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직선 화살표 연결선 998">
            <a:extLst>
              <a:ext uri="{FF2B5EF4-FFF2-40B4-BE49-F238E27FC236}">
                <a16:creationId xmlns:a16="http://schemas.microsoft.com/office/drawing/2014/main" id="{12515D4E-CCA9-3BF8-6AA4-EAF6B8FBAA3C}"/>
              </a:ext>
            </a:extLst>
          </p:cNvPr>
          <p:cNvCxnSpPr>
            <a:cxnSpLocks/>
          </p:cNvCxnSpPr>
          <p:nvPr/>
        </p:nvCxnSpPr>
        <p:spPr>
          <a:xfrm>
            <a:off x="12293715" y="6033424"/>
            <a:ext cx="1150229" cy="8697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5" name="그룹 1014">
            <a:extLst>
              <a:ext uri="{FF2B5EF4-FFF2-40B4-BE49-F238E27FC236}">
                <a16:creationId xmlns:a16="http://schemas.microsoft.com/office/drawing/2014/main" id="{0A10F6F2-0B59-047F-D05C-F82BC74925D9}"/>
              </a:ext>
            </a:extLst>
          </p:cNvPr>
          <p:cNvGrpSpPr/>
          <p:nvPr/>
        </p:nvGrpSpPr>
        <p:grpSpPr>
          <a:xfrm>
            <a:off x="7362067" y="8089377"/>
            <a:ext cx="1034796" cy="1034795"/>
            <a:chOff x="8428402" y="2434497"/>
            <a:chExt cx="1034796" cy="1034795"/>
          </a:xfrm>
        </p:grpSpPr>
        <p:sp>
          <p:nvSpPr>
            <p:cNvPr id="1011" name="타원 1010">
              <a:extLst>
                <a:ext uri="{FF2B5EF4-FFF2-40B4-BE49-F238E27FC236}">
                  <a16:creationId xmlns:a16="http://schemas.microsoft.com/office/drawing/2014/main" id="{E7B0733F-6CB2-F9EA-03E3-89630B64BFCE}"/>
                </a:ext>
              </a:extLst>
            </p:cNvPr>
            <p:cNvSpPr/>
            <p:nvPr/>
          </p:nvSpPr>
          <p:spPr>
            <a:xfrm>
              <a:off x="8428402" y="2434497"/>
              <a:ext cx="1034796" cy="1034795"/>
            </a:xfrm>
            <a:prstGeom prst="ellipse">
              <a:avLst/>
            </a:prstGeom>
            <a:solidFill>
              <a:srgbClr val="FFC000"/>
            </a:solidFill>
            <a:ln w="53975">
              <a:solidFill>
                <a:srgbClr val="FFD9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48DAB7A1-C189-2E56-ADBE-00B340954188}"/>
                </a:ext>
              </a:extLst>
            </p:cNvPr>
            <p:cNvSpPr txBox="1"/>
            <p:nvPr/>
          </p:nvSpPr>
          <p:spPr>
            <a:xfrm>
              <a:off x="8548408" y="2642449"/>
              <a:ext cx="8828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ernard MT Condensed" panose="02050806060905020404" pitchFamily="18" charset="0"/>
                </a:rPr>
                <a:t>NTF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cxnSp>
        <p:nvCxnSpPr>
          <p:cNvPr id="1016" name="연결선: 꺾임 1015">
            <a:extLst>
              <a:ext uri="{FF2B5EF4-FFF2-40B4-BE49-F238E27FC236}">
                <a16:creationId xmlns:a16="http://schemas.microsoft.com/office/drawing/2014/main" id="{89B25281-9B0D-B363-8B14-F4A86C8FA963}"/>
              </a:ext>
            </a:extLst>
          </p:cNvPr>
          <p:cNvCxnSpPr>
            <a:cxnSpLocks/>
            <a:stCxn id="1003" idx="0"/>
            <a:endCxn id="1020" idx="3"/>
          </p:cNvCxnSpPr>
          <p:nvPr/>
        </p:nvCxnSpPr>
        <p:spPr>
          <a:xfrm rot="16200000" flipV="1">
            <a:off x="9124818" y="2838980"/>
            <a:ext cx="1786737" cy="2822303"/>
          </a:xfrm>
          <a:prstGeom prst="bentConnector2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0" name="그림 34">
            <a:extLst>
              <a:ext uri="{FF2B5EF4-FFF2-40B4-BE49-F238E27FC236}">
                <a16:creationId xmlns:a16="http://schemas.microsoft.com/office/drawing/2014/main" id="{87D5F696-E0CC-1AB8-DBAA-8DC2AFE561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946" y="2773958"/>
            <a:ext cx="1367088" cy="1165609"/>
          </a:xfrm>
          <a:prstGeom prst="rect">
            <a:avLst/>
          </a:prstGeom>
        </p:spPr>
      </p:pic>
      <p:cxnSp>
        <p:nvCxnSpPr>
          <p:cNvPr id="1023" name="연결선: 꺾임 1022">
            <a:extLst>
              <a:ext uri="{FF2B5EF4-FFF2-40B4-BE49-F238E27FC236}">
                <a16:creationId xmlns:a16="http://schemas.microsoft.com/office/drawing/2014/main" id="{C6499851-7557-28A8-266A-73FEA6FBA53C}"/>
              </a:ext>
            </a:extLst>
          </p:cNvPr>
          <p:cNvCxnSpPr>
            <a:cxnSpLocks/>
            <a:stCxn id="1020" idx="1"/>
            <a:endCxn id="1009" idx="0"/>
          </p:cNvCxnSpPr>
          <p:nvPr/>
        </p:nvCxnSpPr>
        <p:spPr>
          <a:xfrm rot="10800000" flipV="1">
            <a:off x="4301350" y="3356762"/>
            <a:ext cx="2938596" cy="1852859"/>
          </a:xfrm>
          <a:prstGeom prst="bentConnector2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olid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연결선: 꺾임 1037">
            <a:extLst>
              <a:ext uri="{FF2B5EF4-FFF2-40B4-BE49-F238E27FC236}">
                <a16:creationId xmlns:a16="http://schemas.microsoft.com/office/drawing/2014/main" id="{A31425A6-A94A-6C87-43CB-5EB3E7BF6AC7}"/>
              </a:ext>
            </a:extLst>
          </p:cNvPr>
          <p:cNvCxnSpPr>
            <a:cxnSpLocks/>
            <a:stCxn id="1004" idx="2"/>
            <a:endCxn id="1011" idx="6"/>
          </p:cNvCxnSpPr>
          <p:nvPr/>
        </p:nvCxnSpPr>
        <p:spPr>
          <a:xfrm rot="5400000">
            <a:off x="9266360" y="6314098"/>
            <a:ext cx="1423181" cy="3162173"/>
          </a:xfrm>
          <a:prstGeom prst="bentConnector2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67C17610-261E-5A15-3A65-70C693AD2391}"/>
              </a:ext>
            </a:extLst>
          </p:cNvPr>
          <p:cNvGrpSpPr/>
          <p:nvPr/>
        </p:nvGrpSpPr>
        <p:grpSpPr>
          <a:xfrm>
            <a:off x="6885098" y="4838700"/>
            <a:ext cx="2115460" cy="2392590"/>
            <a:chOff x="6732698" y="4838700"/>
            <a:chExt cx="2115460" cy="2392590"/>
          </a:xfrm>
        </p:grpSpPr>
        <p:grpSp>
          <p:nvGrpSpPr>
            <p:cNvPr id="993" name="그룹 992">
              <a:extLst>
                <a:ext uri="{FF2B5EF4-FFF2-40B4-BE49-F238E27FC236}">
                  <a16:creationId xmlns:a16="http://schemas.microsoft.com/office/drawing/2014/main" id="{CCB1368B-79BD-C5F3-92E8-A17220CB8AB8}"/>
                </a:ext>
              </a:extLst>
            </p:cNvPr>
            <p:cNvGrpSpPr/>
            <p:nvPr/>
          </p:nvGrpSpPr>
          <p:grpSpPr>
            <a:xfrm>
              <a:off x="6732698" y="4838700"/>
              <a:ext cx="2115460" cy="1960353"/>
              <a:chOff x="10700343" y="4150766"/>
              <a:chExt cx="3013474" cy="2792525"/>
            </a:xfrm>
          </p:grpSpPr>
          <p:pic>
            <p:nvPicPr>
              <p:cNvPr id="1007" name="그림 4">
                <a:extLst>
                  <a:ext uri="{FF2B5EF4-FFF2-40B4-BE49-F238E27FC236}">
                    <a16:creationId xmlns:a16="http://schemas.microsoft.com/office/drawing/2014/main" id="{7D4EC3F1-7E02-AA08-B1D0-ABB5B0516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313" b="90244" l="9683" r="89965">
                            <a14:foregroundMark x1="43486" y1="9313" x2="54754" y2="9756"/>
                            <a14:foregroundMark x1="49120" y1="90244" x2="50176" y2="86253"/>
                            <a14:foregroundMark x1="24296" y1="82483" x2="24824" y2="80266"/>
                            <a14:foregroundMark x1="21831" y1="80931" x2="26937" y2="84035"/>
                            <a14:foregroundMark x1="19190" y1="78049" x2="22183" y2="79379"/>
                            <a14:foregroundMark x1="17782" y1="77384" x2="19718" y2="7849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700343" y="5323048"/>
                <a:ext cx="2047212" cy="1620243"/>
              </a:xfrm>
              <a:prstGeom prst="rect">
                <a:avLst/>
              </a:prstGeom>
            </p:spPr>
          </p:pic>
          <p:pic>
            <p:nvPicPr>
              <p:cNvPr id="1008" name="그림 3">
                <a:extLst>
                  <a:ext uri="{FF2B5EF4-FFF2-40B4-BE49-F238E27FC236}">
                    <a16:creationId xmlns:a16="http://schemas.microsoft.com/office/drawing/2014/main" id="{2F504ED1-8700-D96F-87A9-00C0550F0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4773" b="91647" l="9955" r="89593">
                            <a14:foregroundMark x1="76244" y1="92124" x2="77376" y2="89021"/>
                            <a14:foregroundMark x1="90045" y1="57041" x2="88914" y2="57279"/>
                            <a14:foregroundMark x1="26471" y1="8831" x2="30543" y2="8115"/>
                            <a14:foregroundMark x1="52036" y1="4773" x2="52036" y2="596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666606" y="4150766"/>
                <a:ext cx="2047211" cy="1933581"/>
              </a:xfrm>
              <a:prstGeom prst="rect">
                <a:avLst/>
              </a:prstGeom>
            </p:spPr>
          </p:pic>
        </p:grp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584644F6-0271-1FE2-C185-CC2739A78088}"/>
                </a:ext>
              </a:extLst>
            </p:cNvPr>
            <p:cNvSpPr txBox="1"/>
            <p:nvPr/>
          </p:nvSpPr>
          <p:spPr>
            <a:xfrm>
              <a:off x="7285685" y="6708070"/>
              <a:ext cx="126404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2800" b="1" dirty="0">
                  <a:cs typeface="Calibri"/>
                </a:rPr>
                <a:t>Sensor</a:t>
              </a:r>
              <a:endParaRPr lang="ko-KR" altLang="en-US" sz="2800" b="1" dirty="0"/>
            </a:p>
          </p:txBody>
        </p: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6BAF2F12-74C1-81B7-9B3B-C4691A52DFEC}"/>
              </a:ext>
            </a:extLst>
          </p:cNvPr>
          <p:cNvSpPr txBox="1"/>
          <p:nvPr/>
        </p:nvSpPr>
        <p:spPr>
          <a:xfrm>
            <a:off x="13843549" y="6654034"/>
            <a:ext cx="18711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800" b="1" dirty="0">
                <a:cs typeface="Calibri"/>
              </a:rPr>
              <a:t>Data</a:t>
            </a:r>
            <a:r>
              <a:rPr lang="ko-KR" altLang="en-US" sz="2800" b="1" dirty="0">
                <a:cs typeface="Calibri"/>
              </a:rPr>
              <a:t> </a:t>
            </a:r>
            <a:r>
              <a:rPr lang="en-US" altLang="ko-KR" sz="2800" b="1" dirty="0">
                <a:cs typeface="Calibri"/>
              </a:rPr>
              <a:t>base</a:t>
            </a:r>
            <a:endParaRPr lang="ko-KR" altLang="en-US" sz="2800" b="1" dirty="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5502D49A-A0F0-0644-756D-75B2DE61BB11}"/>
              </a:ext>
            </a:extLst>
          </p:cNvPr>
          <p:cNvSpPr txBox="1"/>
          <p:nvPr/>
        </p:nvSpPr>
        <p:spPr>
          <a:xfrm>
            <a:off x="7239946" y="9124172"/>
            <a:ext cx="13950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800" b="1" dirty="0">
                <a:cs typeface="Calibri"/>
              </a:rPr>
              <a:t>Reward</a:t>
            </a:r>
            <a:endParaRPr lang="ko-KR" altLang="en-US" sz="2800" b="1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231D3180-7C0C-7261-A07A-BE3A13236749}"/>
              </a:ext>
            </a:extLst>
          </p:cNvPr>
          <p:cNvSpPr txBox="1"/>
          <p:nvPr/>
        </p:nvSpPr>
        <p:spPr>
          <a:xfrm>
            <a:off x="7088741" y="3901467"/>
            <a:ext cx="16974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2800" b="1" dirty="0">
                <a:cs typeface="Calibri"/>
              </a:rPr>
              <a:t>Web page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55532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2">
            <a:extLst>
              <a:ext uri="{FF2B5EF4-FFF2-40B4-BE49-F238E27FC236}">
                <a16:creationId xmlns:a16="http://schemas.microsoft.com/office/drawing/2014/main" id="{E3DB02A1-419F-527F-59CE-FC3BA5B4E4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7085"/>
            <a:ext cx="18442818" cy="10374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4915B-9F5C-1D26-A41E-42139FDECE1C}"/>
              </a:ext>
            </a:extLst>
          </p:cNvPr>
          <p:cNvSpPr txBox="1"/>
          <p:nvPr/>
        </p:nvSpPr>
        <p:spPr>
          <a:xfrm>
            <a:off x="7620000" y="-1483668"/>
            <a:ext cx="20993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 err="1">
                <a:cs typeface="Calibri"/>
              </a:rPr>
              <a:t>스마트컵홀더</a:t>
            </a:r>
            <a:endParaRPr lang="ko-KR" altLang="en-US" sz="2400" dirty="0" err="1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C4899-AECF-4A7F-9D6F-9A55C757C920}"/>
              </a:ext>
            </a:extLst>
          </p:cNvPr>
          <p:cNvSpPr txBox="1"/>
          <p:nvPr/>
        </p:nvSpPr>
        <p:spPr>
          <a:xfrm>
            <a:off x="14097000" y="-1714500"/>
            <a:ext cx="2057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 err="1">
                <a:cs typeface="Calibri"/>
              </a:rPr>
              <a:t>스마트컵받침</a:t>
            </a:r>
            <a:endParaRPr lang="ko-KR" altLang="en-US" sz="2400" b="1" dirty="0" err="1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EF54442B-CDFD-C107-09BA-A7EA967ED0BB}"/>
              </a:ext>
            </a:extLst>
          </p:cNvPr>
          <p:cNvSpPr txBox="1"/>
          <p:nvPr/>
        </p:nvSpPr>
        <p:spPr>
          <a:xfrm>
            <a:off x="2163314" y="1348962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300" b="1" kern="0" spc="-200" dirty="0">
                <a:solidFill>
                  <a:srgbClr val="403322"/>
                </a:solidFill>
                <a:latin typeface="NanumSquare Bold" pitchFamily="34" charset="0"/>
              </a:rPr>
              <a:t>3D Modeling</a:t>
            </a:r>
            <a:r>
              <a:rPr lang="ko-KR" altLang="en-US" sz="3300" b="1" kern="0" spc="-200" dirty="0">
                <a:solidFill>
                  <a:srgbClr val="403322"/>
                </a:solidFill>
                <a:latin typeface="NanumSquare Bold" pitchFamily="34" charset="0"/>
              </a:rPr>
              <a:t> </a:t>
            </a:r>
            <a:r>
              <a:rPr lang="en-US" altLang="ko-KR" sz="3300" b="1" kern="0" spc="-200" dirty="0">
                <a:solidFill>
                  <a:srgbClr val="403322"/>
                </a:solidFill>
                <a:latin typeface="NanumSquare Bold" pitchFamily="34" charset="0"/>
              </a:rPr>
              <a:t>&amp; Arduino Schematic for Coasters</a:t>
            </a:r>
            <a:endParaRPr lang="en-US" b="1"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8FDEC4E0-E32A-D68E-1CCC-586856F65853}"/>
              </a:ext>
            </a:extLst>
          </p:cNvPr>
          <p:cNvSpPr txBox="1"/>
          <p:nvPr/>
        </p:nvSpPr>
        <p:spPr>
          <a:xfrm>
            <a:off x="913386" y="1159244"/>
            <a:ext cx="169735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03</a:t>
            </a:r>
            <a:endParaRPr lang="en-US" dirty="0"/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EE18D015-06B4-21CC-7C95-C8AF5FA38D9E}"/>
              </a:ext>
            </a:extLst>
          </p:cNvPr>
          <p:cNvSpPr txBox="1"/>
          <p:nvPr/>
        </p:nvSpPr>
        <p:spPr>
          <a:xfrm>
            <a:off x="2144264" y="1910399"/>
            <a:ext cx="1154688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kern="0" spc="-100" dirty="0">
                <a:solidFill>
                  <a:srgbClr val="403322"/>
                </a:solidFill>
                <a:latin typeface="NanumSquare" pitchFamily="34" charset="0"/>
              </a:rPr>
              <a:t>3D printing tool &amp; tinker cad </a:t>
            </a:r>
            <a:endParaRPr lang="en-US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그림 4">
            <a:extLst>
              <a:ext uri="{FF2B5EF4-FFF2-40B4-BE49-F238E27FC236}">
                <a16:creationId xmlns:a16="http://schemas.microsoft.com/office/drawing/2014/main" id="{B4778156-E8C4-97AE-2D63-B69E4B9C1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13" b="90244" l="9683" r="89965">
                        <a14:foregroundMark x1="43486" y1="9313" x2="54754" y2="9756"/>
                        <a14:foregroundMark x1="49120" y1="90244" x2="50176" y2="86253"/>
                        <a14:foregroundMark x1="24296" y1="82483" x2="24824" y2="80266"/>
                        <a14:foregroundMark x1="21831" y1="80931" x2="26937" y2="84035"/>
                        <a14:foregroundMark x1="19190" y1="78049" x2="22183" y2="79379"/>
                        <a14:foregroundMark x1="17782" y1="77384" x2="19718" y2="78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8683" y="4443320"/>
            <a:ext cx="5225679" cy="413580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0E3BFFE-E401-CCB5-1B16-9CD63DC8D170}"/>
              </a:ext>
            </a:extLst>
          </p:cNvPr>
          <p:cNvGrpSpPr/>
          <p:nvPr/>
        </p:nvGrpSpPr>
        <p:grpSpPr>
          <a:xfrm>
            <a:off x="4730551" y="2492544"/>
            <a:ext cx="12185849" cy="5138101"/>
            <a:chOff x="5765030" y="1321782"/>
            <a:chExt cx="12185849" cy="5138101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D0AFA887-23AB-9A63-D1F1-6BF29F49C90B}"/>
                </a:ext>
              </a:extLst>
            </p:cNvPr>
            <p:cNvCxnSpPr>
              <a:cxnSpLocks/>
            </p:cNvCxnSpPr>
            <p:nvPr/>
          </p:nvCxnSpPr>
          <p:spPr>
            <a:xfrm>
              <a:off x="6850007" y="3619500"/>
              <a:ext cx="2135397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E504844-FF25-829B-98E8-F2D75F2A5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5030" y="3619500"/>
              <a:ext cx="1084977" cy="1553394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28CEAC9-3E9F-E64D-574F-FBF2CFE42820}"/>
                </a:ext>
              </a:extLst>
            </p:cNvPr>
            <p:cNvSpPr/>
            <p:nvPr/>
          </p:nvSpPr>
          <p:spPr>
            <a:xfrm>
              <a:off x="8654479" y="1321782"/>
              <a:ext cx="9296400" cy="5138101"/>
            </a:xfrm>
            <a:prstGeom prst="round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D36241C-2CEB-4024-EA7D-94C2E41D482C}"/>
                </a:ext>
              </a:extLst>
            </p:cNvPr>
            <p:cNvSpPr/>
            <p:nvPr/>
          </p:nvSpPr>
          <p:spPr>
            <a:xfrm>
              <a:off x="10069518" y="4914971"/>
              <a:ext cx="2932659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D07260-115F-6C0A-D431-C29A030F014D}"/>
                </a:ext>
              </a:extLst>
            </p:cNvPr>
            <p:cNvSpPr txBox="1"/>
            <p:nvPr/>
          </p:nvSpPr>
          <p:spPr>
            <a:xfrm>
              <a:off x="10385607" y="4911284"/>
              <a:ext cx="47458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2C2C2C"/>
                  </a:solidFill>
                  <a:latin typeface="Sitka Banner" panose="02000505000000020004" pitchFamily="2" charset="0"/>
                  <a:ea typeface="ＭＳ Ｐゴシック" charset="0"/>
                  <a:sym typeface="Lato Bold" charset="0"/>
                </a:rPr>
                <a:t>Load cell Schematic</a:t>
              </a:r>
              <a:endParaRPr lang="ko-KR" altLang="en-US" sz="2800" b="1" dirty="0"/>
            </a:p>
          </p:txBody>
        </p:sp>
      </p:grpSp>
      <p:pic>
        <p:nvPicPr>
          <p:cNvPr id="33" name="그림 3">
            <a:extLst>
              <a:ext uri="{FF2B5EF4-FFF2-40B4-BE49-F238E27FC236}">
                <a16:creationId xmlns:a16="http://schemas.microsoft.com/office/drawing/2014/main" id="{8357A35B-F0D5-A67E-284C-F6B8EC769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73" b="91647" l="9955" r="89593">
                        <a14:foregroundMark x1="76244" y1="92124" x2="77376" y2="89021"/>
                        <a14:foregroundMark x1="90045" y1="57041" x2="88914" y2="57279"/>
                        <a14:foregroundMark x1="26471" y1="8831" x2="30543" y2="8115"/>
                        <a14:foregroundMark x1="52036" y1="4773" x2="52036" y2="59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24741" y="3559187"/>
            <a:ext cx="5618518" cy="530666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2E09E68-D544-C9A3-EAD9-718C140DA823}"/>
              </a:ext>
            </a:extLst>
          </p:cNvPr>
          <p:cNvGrpSpPr/>
          <p:nvPr/>
        </p:nvGrpSpPr>
        <p:grpSpPr>
          <a:xfrm>
            <a:off x="2182364" y="2700281"/>
            <a:ext cx="11000237" cy="6858000"/>
            <a:chOff x="2182364" y="2700281"/>
            <a:chExt cx="11000237" cy="6858000"/>
          </a:xfrm>
        </p:grpSpPr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D7061173-7550-C599-8E4D-CB8B04E2D1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085180" y="4380642"/>
              <a:ext cx="3097421" cy="170140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57361DB-6A89-5F5C-C4D8-361E585C45E5}"/>
                </a:ext>
              </a:extLst>
            </p:cNvPr>
            <p:cNvGrpSpPr/>
            <p:nvPr/>
          </p:nvGrpSpPr>
          <p:grpSpPr>
            <a:xfrm>
              <a:off x="2182364" y="2700281"/>
              <a:ext cx="7924800" cy="6858000"/>
              <a:chOff x="2182364" y="2700281"/>
              <a:chExt cx="7924800" cy="6858000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879DD93-9469-14AA-E257-22C16ADBA14D}"/>
                  </a:ext>
                </a:extLst>
              </p:cNvPr>
              <p:cNvSpPr/>
              <p:nvPr/>
            </p:nvSpPr>
            <p:spPr>
              <a:xfrm>
                <a:off x="2182364" y="2700281"/>
                <a:ext cx="7924800" cy="6858000"/>
              </a:xfrm>
              <a:prstGeom prst="round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A1A990D-271E-1DAD-567D-42D40010D94C}"/>
                  </a:ext>
                </a:extLst>
              </p:cNvPr>
              <p:cNvSpPr/>
              <p:nvPr/>
            </p:nvSpPr>
            <p:spPr>
              <a:xfrm>
                <a:off x="3200400" y="7080697"/>
                <a:ext cx="2932659" cy="523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11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24BF47CA-B884-6AA2-C331-A2C805C2F021}"/>
              </a:ext>
            </a:extLst>
          </p:cNvPr>
          <p:cNvGrpSpPr/>
          <p:nvPr/>
        </p:nvGrpSpPr>
        <p:grpSpPr>
          <a:xfrm>
            <a:off x="-149393" y="-54267"/>
            <a:ext cx="18913165" cy="10550366"/>
            <a:chOff x="-149393" y="-54267"/>
            <a:chExt cx="18913165" cy="10550366"/>
          </a:xfrm>
        </p:grpSpPr>
        <p:pic>
          <p:nvPicPr>
            <p:cNvPr id="176" name="Google Shape;176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5" y="-54267"/>
              <a:ext cx="18285715" cy="10285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296;p21">
              <a:extLst>
                <a:ext uri="{FF2B5EF4-FFF2-40B4-BE49-F238E27FC236}">
                  <a16:creationId xmlns:a16="http://schemas.microsoft.com/office/drawing/2014/main" id="{9082C81F-DB52-A9AC-3665-EA81806B3B1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49393" y="7633240"/>
              <a:ext cx="18913165" cy="2862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oogle Shape;179;p20">
            <a:extLst>
              <a:ext uri="{FF2B5EF4-FFF2-40B4-BE49-F238E27FC236}">
                <a16:creationId xmlns:a16="http://schemas.microsoft.com/office/drawing/2014/main" id="{5B28E7AF-3170-10D7-96D4-6C4658411DB1}"/>
              </a:ext>
            </a:extLst>
          </p:cNvPr>
          <p:cNvGrpSpPr/>
          <p:nvPr/>
        </p:nvGrpSpPr>
        <p:grpSpPr>
          <a:xfrm>
            <a:off x="824934" y="3138989"/>
            <a:ext cx="6120000" cy="6480000"/>
            <a:chOff x="409125" y="736996"/>
            <a:chExt cx="3600000" cy="3706615"/>
          </a:xfrm>
          <a:effectLst>
            <a:outerShdw blurRad="50800" dist="127000" dir="3600000" algn="ctr" rotWithShape="0">
              <a:schemeClr val="bg1">
                <a:lumMod val="50000"/>
              </a:schemeClr>
            </a:outerShdw>
          </a:effectLst>
        </p:grpSpPr>
        <p:sp>
          <p:nvSpPr>
            <p:cNvPr id="3" name="Google Shape;180;p20">
              <a:extLst>
                <a:ext uri="{FF2B5EF4-FFF2-40B4-BE49-F238E27FC236}">
                  <a16:creationId xmlns:a16="http://schemas.microsoft.com/office/drawing/2014/main" id="{45A8202D-6425-0F50-4535-6C4E207978E8}"/>
                </a:ext>
              </a:extLst>
            </p:cNvPr>
            <p:cNvSpPr/>
            <p:nvPr/>
          </p:nvSpPr>
          <p:spPr>
            <a:xfrm>
              <a:off x="409125" y="930708"/>
              <a:ext cx="3600000" cy="3512903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28600" dist="76200" dir="3480000" algn="bl" rotWithShape="0">
                <a:srgbClr val="BFBFBF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81;p20">
              <a:extLst>
                <a:ext uri="{FF2B5EF4-FFF2-40B4-BE49-F238E27FC236}">
                  <a16:creationId xmlns:a16="http://schemas.microsoft.com/office/drawing/2014/main" id="{2E0AA304-6595-43CF-C10B-E38045CBE20E}"/>
                </a:ext>
              </a:extLst>
            </p:cNvPr>
            <p:cNvSpPr txBox="1"/>
            <p:nvPr/>
          </p:nvSpPr>
          <p:spPr>
            <a:xfrm>
              <a:off x="674775" y="1705625"/>
              <a:ext cx="720000" cy="257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Arial"/>
                  <a:cs typeface="Arial"/>
                  <a:sym typeface="Arial"/>
                </a:rPr>
                <a:t>ID</a:t>
              </a:r>
              <a:r>
                <a:rPr lang="ko-KR" sz="1200" b="0" i="0" u="none" strike="noStrike" cap="none" dirty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Arial"/>
                  <a:cs typeface="Arial"/>
                  <a:sym typeface="Arial"/>
                </a:rPr>
                <a:t>*</a:t>
              </a:r>
              <a:endParaRPr sz="1200" b="0" i="0" u="none" strike="noStrike" cap="none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182;p20">
              <a:extLst>
                <a:ext uri="{FF2B5EF4-FFF2-40B4-BE49-F238E27FC236}">
                  <a16:creationId xmlns:a16="http://schemas.microsoft.com/office/drawing/2014/main" id="{64F33463-E876-44C7-D808-32249A11383B}"/>
                </a:ext>
              </a:extLst>
            </p:cNvPr>
            <p:cNvSpPr txBox="1"/>
            <p:nvPr/>
          </p:nvSpPr>
          <p:spPr>
            <a:xfrm>
              <a:off x="674775" y="2172452"/>
              <a:ext cx="720000" cy="257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Arial"/>
                  <a:cs typeface="Arial"/>
                  <a:sym typeface="Arial"/>
                </a:rPr>
                <a:t>PASS</a:t>
              </a:r>
              <a:r>
                <a:rPr lang="ko-KR" sz="1200" b="0" i="0" u="none" strike="noStrike" cap="none" dirty="0"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Arial"/>
                  <a:cs typeface="Arial"/>
                  <a:sym typeface="Arial"/>
                </a:rPr>
                <a:t>*</a:t>
              </a:r>
              <a:endParaRPr sz="1200" b="0" i="0" u="none" strike="noStrike" cap="none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83;p20">
              <a:extLst>
                <a:ext uri="{FF2B5EF4-FFF2-40B4-BE49-F238E27FC236}">
                  <a16:creationId xmlns:a16="http://schemas.microsoft.com/office/drawing/2014/main" id="{D3D0D2D5-23FD-8BF2-9D11-FEED1A0FDF79}"/>
                </a:ext>
              </a:extLst>
            </p:cNvPr>
            <p:cNvSpPr/>
            <p:nvPr/>
          </p:nvSpPr>
          <p:spPr>
            <a:xfrm>
              <a:off x="1474300" y="1713575"/>
              <a:ext cx="2141400" cy="241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84;p20">
              <a:extLst>
                <a:ext uri="{FF2B5EF4-FFF2-40B4-BE49-F238E27FC236}">
                  <a16:creationId xmlns:a16="http://schemas.microsoft.com/office/drawing/2014/main" id="{2AAD3A14-E62C-3095-91A4-E010835E80FD}"/>
                </a:ext>
              </a:extLst>
            </p:cNvPr>
            <p:cNvSpPr/>
            <p:nvPr/>
          </p:nvSpPr>
          <p:spPr>
            <a:xfrm>
              <a:off x="1474300" y="2180402"/>
              <a:ext cx="2141400" cy="241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i="0" u="none" strike="noStrike" cap="none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85;p20">
              <a:extLst>
                <a:ext uri="{FF2B5EF4-FFF2-40B4-BE49-F238E27FC236}">
                  <a16:creationId xmlns:a16="http://schemas.microsoft.com/office/drawing/2014/main" id="{8EC3B253-047E-8F49-8387-587544FD285B}"/>
                </a:ext>
              </a:extLst>
            </p:cNvPr>
            <p:cNvSpPr/>
            <p:nvPr/>
          </p:nvSpPr>
          <p:spPr>
            <a:xfrm>
              <a:off x="674775" y="2765300"/>
              <a:ext cx="2952000" cy="260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b="1">
                  <a:solidFill>
                    <a:srgbClr val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로그인</a:t>
              </a:r>
              <a:endParaRPr b="1" i="0" u="none" strike="noStrike" cap="none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1" name="Google Shape;186;p20">
              <a:extLst>
                <a:ext uri="{FF2B5EF4-FFF2-40B4-BE49-F238E27FC236}">
                  <a16:creationId xmlns:a16="http://schemas.microsoft.com/office/drawing/2014/main" id="{8AF6C493-16D9-65C1-B13A-4397FC68D209}"/>
                </a:ext>
              </a:extLst>
            </p:cNvPr>
            <p:cNvSpPr/>
            <p:nvPr/>
          </p:nvSpPr>
          <p:spPr>
            <a:xfrm>
              <a:off x="674775" y="3587902"/>
              <a:ext cx="2952000" cy="257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b="1" i="0" u="none" strike="noStrike" cap="none">
                  <a:solidFill>
                    <a:srgbClr val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Arial"/>
                  <a:cs typeface="Arial"/>
                  <a:sym typeface="Arial"/>
                </a:rPr>
                <a:t>카카오 로그인</a:t>
              </a:r>
              <a:endParaRPr b="1" i="0" u="none" strike="noStrike" cap="none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87;p20">
              <a:extLst>
                <a:ext uri="{FF2B5EF4-FFF2-40B4-BE49-F238E27FC236}">
                  <a16:creationId xmlns:a16="http://schemas.microsoft.com/office/drawing/2014/main" id="{51AB4DB9-D2C3-DB09-80CD-CAD2482520C6}"/>
                </a:ext>
              </a:extLst>
            </p:cNvPr>
            <p:cNvSpPr/>
            <p:nvPr/>
          </p:nvSpPr>
          <p:spPr>
            <a:xfrm>
              <a:off x="1129125" y="736996"/>
              <a:ext cx="2160000" cy="468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ko-KR" b="1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로그인 화면</a:t>
              </a:r>
              <a:endParaRPr b="0" i="0" u="none" strike="noStrike" cap="none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88;p20">
              <a:extLst>
                <a:ext uri="{FF2B5EF4-FFF2-40B4-BE49-F238E27FC236}">
                  <a16:creationId xmlns:a16="http://schemas.microsoft.com/office/drawing/2014/main" id="{B4DECEC6-CBF6-67C0-B41C-D16075419145}"/>
                </a:ext>
              </a:extLst>
            </p:cNvPr>
            <p:cNvSpPr txBox="1"/>
            <p:nvPr/>
          </p:nvSpPr>
          <p:spPr>
            <a:xfrm>
              <a:off x="674775" y="3139564"/>
              <a:ext cx="2952000" cy="257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b="1" i="0" u="none" strike="noStrike" cap="none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Arial"/>
                  <a:cs typeface="Arial"/>
                  <a:sym typeface="Arial"/>
                </a:rPr>
                <a:t>구글 로그인</a:t>
              </a:r>
              <a:endParaRPr b="1" i="0" u="none" strike="noStrike" cap="none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89;p20">
            <a:extLst>
              <a:ext uri="{FF2B5EF4-FFF2-40B4-BE49-F238E27FC236}">
                <a16:creationId xmlns:a16="http://schemas.microsoft.com/office/drawing/2014/main" id="{71D7282F-CE9A-CB64-478E-582E45D39CDE}"/>
              </a:ext>
            </a:extLst>
          </p:cNvPr>
          <p:cNvGrpSpPr/>
          <p:nvPr/>
        </p:nvGrpSpPr>
        <p:grpSpPr>
          <a:xfrm>
            <a:off x="824934" y="3138989"/>
            <a:ext cx="6120000" cy="6480000"/>
            <a:chOff x="5059141" y="723490"/>
            <a:chExt cx="3600000" cy="3719796"/>
          </a:xfrm>
          <a:effectLst>
            <a:outerShdw blurRad="50800" dist="127000" dir="2700000" algn="tl" rotWithShape="0">
              <a:schemeClr val="bg1">
                <a:lumMod val="50000"/>
              </a:schemeClr>
            </a:outerShdw>
          </a:effectLst>
        </p:grpSpPr>
        <p:sp>
          <p:nvSpPr>
            <p:cNvPr id="135" name="Google Shape;190;p20">
              <a:extLst>
                <a:ext uri="{FF2B5EF4-FFF2-40B4-BE49-F238E27FC236}">
                  <a16:creationId xmlns:a16="http://schemas.microsoft.com/office/drawing/2014/main" id="{B79707AB-B3B0-2274-0029-7ED5CB12F2E3}"/>
                </a:ext>
              </a:extLst>
            </p:cNvPr>
            <p:cNvSpPr/>
            <p:nvPr/>
          </p:nvSpPr>
          <p:spPr>
            <a:xfrm>
              <a:off x="5059141" y="924708"/>
              <a:ext cx="3600000" cy="3518578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85738" dist="66675" dir="3720000" algn="bl" rotWithShape="0">
                <a:srgbClr val="BFBFBF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91;p20">
              <a:extLst>
                <a:ext uri="{FF2B5EF4-FFF2-40B4-BE49-F238E27FC236}">
                  <a16:creationId xmlns:a16="http://schemas.microsoft.com/office/drawing/2014/main" id="{7D19D218-615D-5C05-CD95-649B250C5116}"/>
                </a:ext>
              </a:extLst>
            </p:cNvPr>
            <p:cNvSpPr txBox="1"/>
            <p:nvPr/>
          </p:nvSpPr>
          <p:spPr>
            <a:xfrm>
              <a:off x="5227800" y="1417673"/>
              <a:ext cx="1080000" cy="24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"/>
                <a:buFont typeface="Arial"/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ID</a:t>
              </a:r>
              <a:r>
                <a:rPr lang="ko-KR" sz="13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*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92;p20">
              <a:extLst>
                <a:ext uri="{FF2B5EF4-FFF2-40B4-BE49-F238E27FC236}">
                  <a16:creationId xmlns:a16="http://schemas.microsoft.com/office/drawing/2014/main" id="{71C0975A-10A8-86B4-B19C-84A232F5785A}"/>
                </a:ext>
              </a:extLst>
            </p:cNvPr>
            <p:cNvSpPr txBox="1"/>
            <p:nvPr/>
          </p:nvSpPr>
          <p:spPr>
            <a:xfrm>
              <a:off x="5227800" y="1755839"/>
              <a:ext cx="1080000" cy="24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"/>
                <a:buFont typeface="Arial"/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PASS</a:t>
              </a:r>
              <a:r>
                <a:rPr lang="ko-KR" sz="13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*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93;p20">
              <a:extLst>
                <a:ext uri="{FF2B5EF4-FFF2-40B4-BE49-F238E27FC236}">
                  <a16:creationId xmlns:a16="http://schemas.microsoft.com/office/drawing/2014/main" id="{DEB196C3-1B95-15AA-9D72-D751F751A409}"/>
                </a:ext>
              </a:extLst>
            </p:cNvPr>
            <p:cNvSpPr txBox="1"/>
            <p:nvPr/>
          </p:nvSpPr>
          <p:spPr>
            <a:xfrm>
              <a:off x="5227800" y="2143665"/>
              <a:ext cx="1080000" cy="24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"/>
                <a:buFont typeface="Arial"/>
                <a:buNone/>
              </a:pPr>
              <a:r>
                <a:rPr lang="ko-KR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PASS 재확인</a:t>
              </a:r>
              <a:r>
                <a:rPr lang="ko-KR" sz="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*.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94;p20">
              <a:extLst>
                <a:ext uri="{FF2B5EF4-FFF2-40B4-BE49-F238E27FC236}">
                  <a16:creationId xmlns:a16="http://schemas.microsoft.com/office/drawing/2014/main" id="{7413BB40-7701-1907-FD21-6B1D8AE38D36}"/>
                </a:ext>
              </a:extLst>
            </p:cNvPr>
            <p:cNvSpPr/>
            <p:nvPr/>
          </p:nvSpPr>
          <p:spPr>
            <a:xfrm>
              <a:off x="6372725" y="1417673"/>
              <a:ext cx="2140500" cy="235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95;p20">
              <a:extLst>
                <a:ext uri="{FF2B5EF4-FFF2-40B4-BE49-F238E27FC236}">
                  <a16:creationId xmlns:a16="http://schemas.microsoft.com/office/drawing/2014/main" id="{53CBC67F-2B7B-1C07-84DA-12C644EAB188}"/>
                </a:ext>
              </a:extLst>
            </p:cNvPr>
            <p:cNvSpPr/>
            <p:nvPr/>
          </p:nvSpPr>
          <p:spPr>
            <a:xfrm>
              <a:off x="6372725" y="1758247"/>
              <a:ext cx="2140500" cy="235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96;p20">
              <a:extLst>
                <a:ext uri="{FF2B5EF4-FFF2-40B4-BE49-F238E27FC236}">
                  <a16:creationId xmlns:a16="http://schemas.microsoft.com/office/drawing/2014/main" id="{3B10AF78-2875-C83C-E666-7B89A6793DB8}"/>
                </a:ext>
              </a:extLst>
            </p:cNvPr>
            <p:cNvSpPr/>
            <p:nvPr/>
          </p:nvSpPr>
          <p:spPr>
            <a:xfrm>
              <a:off x="6372725" y="2146072"/>
              <a:ext cx="2140500" cy="235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97;p20">
              <a:extLst>
                <a:ext uri="{FF2B5EF4-FFF2-40B4-BE49-F238E27FC236}">
                  <a16:creationId xmlns:a16="http://schemas.microsoft.com/office/drawing/2014/main" id="{215179C4-0886-F653-A6F5-1999860B3038}"/>
                </a:ext>
              </a:extLst>
            </p:cNvPr>
            <p:cNvSpPr txBox="1"/>
            <p:nvPr/>
          </p:nvSpPr>
          <p:spPr>
            <a:xfrm>
              <a:off x="5227800" y="2532627"/>
              <a:ext cx="1080000" cy="24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"/>
                <a:buFont typeface="Arial"/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r>
                <a:rPr lang="ko-KR" sz="13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*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98;p20">
              <a:extLst>
                <a:ext uri="{FF2B5EF4-FFF2-40B4-BE49-F238E27FC236}">
                  <a16:creationId xmlns:a16="http://schemas.microsoft.com/office/drawing/2014/main" id="{2898B0B3-BD72-7D77-4DC2-4475ADA329C6}"/>
                </a:ext>
              </a:extLst>
            </p:cNvPr>
            <p:cNvSpPr txBox="1"/>
            <p:nvPr/>
          </p:nvSpPr>
          <p:spPr>
            <a:xfrm>
              <a:off x="5227800" y="2952927"/>
              <a:ext cx="1080000" cy="24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"/>
                <a:buFont typeface="Arial"/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성별</a:t>
              </a:r>
              <a:r>
                <a:rPr lang="ko-KR" sz="13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*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199;p20">
              <a:extLst>
                <a:ext uri="{FF2B5EF4-FFF2-40B4-BE49-F238E27FC236}">
                  <a16:creationId xmlns:a16="http://schemas.microsoft.com/office/drawing/2014/main" id="{DD319E30-51D0-0C7C-F524-ED505FD43353}"/>
                </a:ext>
              </a:extLst>
            </p:cNvPr>
            <p:cNvSpPr txBox="1"/>
            <p:nvPr/>
          </p:nvSpPr>
          <p:spPr>
            <a:xfrm>
              <a:off x="5227800" y="3348795"/>
              <a:ext cx="1080000" cy="24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"/>
                <a:buFont typeface="Arial"/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생일</a:t>
              </a:r>
              <a:r>
                <a:rPr lang="ko-KR" sz="13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*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00;p20">
              <a:extLst>
                <a:ext uri="{FF2B5EF4-FFF2-40B4-BE49-F238E27FC236}">
                  <a16:creationId xmlns:a16="http://schemas.microsoft.com/office/drawing/2014/main" id="{2256503D-A5ED-5DC1-3324-EFDC14A0920A}"/>
                </a:ext>
              </a:extLst>
            </p:cNvPr>
            <p:cNvSpPr/>
            <p:nvPr/>
          </p:nvSpPr>
          <p:spPr>
            <a:xfrm>
              <a:off x="6372725" y="2535034"/>
              <a:ext cx="2140500" cy="235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01;p20">
              <a:extLst>
                <a:ext uri="{FF2B5EF4-FFF2-40B4-BE49-F238E27FC236}">
                  <a16:creationId xmlns:a16="http://schemas.microsoft.com/office/drawing/2014/main" id="{A3B5BD03-0091-361E-C248-8A4FEA400F23}"/>
                </a:ext>
              </a:extLst>
            </p:cNvPr>
            <p:cNvSpPr/>
            <p:nvPr/>
          </p:nvSpPr>
          <p:spPr>
            <a:xfrm>
              <a:off x="6372725" y="2955328"/>
              <a:ext cx="1008000" cy="216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300"/>
                <a:t>남자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02;p20">
              <a:extLst>
                <a:ext uri="{FF2B5EF4-FFF2-40B4-BE49-F238E27FC236}">
                  <a16:creationId xmlns:a16="http://schemas.microsoft.com/office/drawing/2014/main" id="{27E44371-6767-7EBD-11B8-95CF937FFB5C}"/>
                </a:ext>
              </a:extLst>
            </p:cNvPr>
            <p:cNvSpPr/>
            <p:nvPr/>
          </p:nvSpPr>
          <p:spPr>
            <a:xfrm>
              <a:off x="6372725" y="3351202"/>
              <a:ext cx="2140500" cy="235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300"/>
                <a:t>XXXX년 XX월 XX일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03;p20">
              <a:extLst>
                <a:ext uri="{FF2B5EF4-FFF2-40B4-BE49-F238E27FC236}">
                  <a16:creationId xmlns:a16="http://schemas.microsoft.com/office/drawing/2014/main" id="{EB6EAA5B-3C37-EA6A-190D-FA7B9E89AD6E}"/>
                </a:ext>
              </a:extLst>
            </p:cNvPr>
            <p:cNvSpPr txBox="1"/>
            <p:nvPr/>
          </p:nvSpPr>
          <p:spPr>
            <a:xfrm>
              <a:off x="5227800" y="3728165"/>
              <a:ext cx="1080000" cy="24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"/>
                <a:buFont typeface="Arial"/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키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04;p20">
              <a:extLst>
                <a:ext uri="{FF2B5EF4-FFF2-40B4-BE49-F238E27FC236}">
                  <a16:creationId xmlns:a16="http://schemas.microsoft.com/office/drawing/2014/main" id="{65B74808-57B2-AB81-6AC4-0E9351EAA582}"/>
                </a:ext>
              </a:extLst>
            </p:cNvPr>
            <p:cNvSpPr/>
            <p:nvPr/>
          </p:nvSpPr>
          <p:spPr>
            <a:xfrm>
              <a:off x="6372725" y="3730572"/>
              <a:ext cx="2140500" cy="235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cm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05;p20">
              <a:extLst>
                <a:ext uri="{FF2B5EF4-FFF2-40B4-BE49-F238E27FC236}">
                  <a16:creationId xmlns:a16="http://schemas.microsoft.com/office/drawing/2014/main" id="{83C0E5E1-44ED-9972-2F08-457C6ED3E6D9}"/>
                </a:ext>
              </a:extLst>
            </p:cNvPr>
            <p:cNvSpPr txBox="1"/>
            <p:nvPr/>
          </p:nvSpPr>
          <p:spPr>
            <a:xfrm>
              <a:off x="7978025" y="3110706"/>
              <a:ext cx="5352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06;p20">
              <a:extLst>
                <a:ext uri="{FF2B5EF4-FFF2-40B4-BE49-F238E27FC236}">
                  <a16:creationId xmlns:a16="http://schemas.microsoft.com/office/drawing/2014/main" id="{BB18A46B-94AB-10E4-568E-3DBE94DB17FD}"/>
                </a:ext>
              </a:extLst>
            </p:cNvPr>
            <p:cNvSpPr/>
            <p:nvPr/>
          </p:nvSpPr>
          <p:spPr>
            <a:xfrm>
              <a:off x="6448925" y="2991436"/>
              <a:ext cx="156900" cy="1443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07;p20">
              <a:extLst>
                <a:ext uri="{FF2B5EF4-FFF2-40B4-BE49-F238E27FC236}">
                  <a16:creationId xmlns:a16="http://schemas.microsoft.com/office/drawing/2014/main" id="{4DF141D5-FD37-2303-67ED-D58C19B33548}"/>
                </a:ext>
              </a:extLst>
            </p:cNvPr>
            <p:cNvSpPr txBox="1"/>
            <p:nvPr/>
          </p:nvSpPr>
          <p:spPr>
            <a:xfrm>
              <a:off x="5227800" y="4065592"/>
              <a:ext cx="1080000" cy="24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"/>
                <a:buFont typeface="Arial"/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몸무게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08;p20">
              <a:extLst>
                <a:ext uri="{FF2B5EF4-FFF2-40B4-BE49-F238E27FC236}">
                  <a16:creationId xmlns:a16="http://schemas.microsoft.com/office/drawing/2014/main" id="{A4AD84AF-B8B5-EF76-2D16-6EB1D8AF878E}"/>
                </a:ext>
              </a:extLst>
            </p:cNvPr>
            <p:cNvSpPr/>
            <p:nvPr/>
          </p:nvSpPr>
          <p:spPr>
            <a:xfrm>
              <a:off x="6372725" y="4067999"/>
              <a:ext cx="2140500" cy="235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kg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09;p20">
              <a:extLst>
                <a:ext uri="{FF2B5EF4-FFF2-40B4-BE49-F238E27FC236}">
                  <a16:creationId xmlns:a16="http://schemas.microsoft.com/office/drawing/2014/main" id="{7F7307C9-2C67-330D-E037-28F44AD5887E}"/>
                </a:ext>
              </a:extLst>
            </p:cNvPr>
            <p:cNvSpPr/>
            <p:nvPr/>
          </p:nvSpPr>
          <p:spPr>
            <a:xfrm>
              <a:off x="8297579" y="3407021"/>
              <a:ext cx="132575" cy="82180"/>
            </a:xfrm>
            <a:prstGeom prst="flowChartMerge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10;p20">
              <a:extLst>
                <a:ext uri="{FF2B5EF4-FFF2-40B4-BE49-F238E27FC236}">
                  <a16:creationId xmlns:a16="http://schemas.microsoft.com/office/drawing/2014/main" id="{ECF5925B-81D0-FB4D-6E92-1DE3ED3E69C7}"/>
                </a:ext>
              </a:extLst>
            </p:cNvPr>
            <p:cNvSpPr txBox="1"/>
            <p:nvPr/>
          </p:nvSpPr>
          <p:spPr>
            <a:xfrm>
              <a:off x="5779141" y="723490"/>
              <a:ext cx="2160000" cy="468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b="1" i="0" u="none" strike="noStrike" cap="none" dirty="0">
                  <a:solidFill>
                    <a:srgbClr val="351C75"/>
                  </a:solidFill>
                  <a:latin typeface="Arial"/>
                  <a:ea typeface="Arial"/>
                  <a:cs typeface="Arial"/>
                  <a:sym typeface="Arial"/>
                </a:rPr>
                <a:t>회원 가입</a:t>
              </a:r>
              <a:endParaRPr b="0" i="0" u="none" strike="noStrike" cap="none" dirty="0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11;p20">
              <a:extLst>
                <a:ext uri="{FF2B5EF4-FFF2-40B4-BE49-F238E27FC236}">
                  <a16:creationId xmlns:a16="http://schemas.microsoft.com/office/drawing/2014/main" id="{E4B38FFF-15DD-C431-88AB-57DA1C0F249C}"/>
                </a:ext>
              </a:extLst>
            </p:cNvPr>
            <p:cNvSpPr/>
            <p:nvPr/>
          </p:nvSpPr>
          <p:spPr>
            <a:xfrm>
              <a:off x="7516325" y="2955328"/>
              <a:ext cx="1008000" cy="216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300"/>
                <a:t>여자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12;p20">
              <a:extLst>
                <a:ext uri="{FF2B5EF4-FFF2-40B4-BE49-F238E27FC236}">
                  <a16:creationId xmlns:a16="http://schemas.microsoft.com/office/drawing/2014/main" id="{16FE8012-CAB3-52AF-DA70-C791BA9C2199}"/>
                </a:ext>
              </a:extLst>
            </p:cNvPr>
            <p:cNvSpPr/>
            <p:nvPr/>
          </p:nvSpPr>
          <p:spPr>
            <a:xfrm>
              <a:off x="7567425" y="2991436"/>
              <a:ext cx="156900" cy="1443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13;p20">
            <a:extLst>
              <a:ext uri="{FF2B5EF4-FFF2-40B4-BE49-F238E27FC236}">
                <a16:creationId xmlns:a16="http://schemas.microsoft.com/office/drawing/2014/main" id="{6AB86385-BACD-D9E5-ABAA-07E5D102CE4A}"/>
              </a:ext>
            </a:extLst>
          </p:cNvPr>
          <p:cNvGrpSpPr/>
          <p:nvPr/>
        </p:nvGrpSpPr>
        <p:grpSpPr>
          <a:xfrm>
            <a:off x="824934" y="3138989"/>
            <a:ext cx="6120000" cy="6480000"/>
            <a:chOff x="10946625" y="2285527"/>
            <a:chExt cx="3600000" cy="3704252"/>
          </a:xfrm>
          <a:effectLst>
            <a:outerShdw blurRad="50800" dist="127000" dir="2700000" algn="tl" rotWithShape="0">
              <a:schemeClr val="bg1">
                <a:lumMod val="50000"/>
              </a:schemeClr>
            </a:outerShdw>
          </a:effectLst>
        </p:grpSpPr>
        <p:sp>
          <p:nvSpPr>
            <p:cNvPr id="228" name="Google Shape;214;p20">
              <a:extLst>
                <a:ext uri="{FF2B5EF4-FFF2-40B4-BE49-F238E27FC236}">
                  <a16:creationId xmlns:a16="http://schemas.microsoft.com/office/drawing/2014/main" id="{9A91420B-5307-0DA8-0214-D4E89DFB013C}"/>
                </a:ext>
              </a:extLst>
            </p:cNvPr>
            <p:cNvSpPr/>
            <p:nvPr/>
          </p:nvSpPr>
          <p:spPr>
            <a:xfrm>
              <a:off x="10946625" y="2469424"/>
              <a:ext cx="3600000" cy="3520355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95250" dir="3660000" algn="bl" rotWithShape="0">
                <a:srgbClr val="BFBFBF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15;p20">
              <a:extLst>
                <a:ext uri="{FF2B5EF4-FFF2-40B4-BE49-F238E27FC236}">
                  <a16:creationId xmlns:a16="http://schemas.microsoft.com/office/drawing/2014/main" id="{5C342DD3-657B-AB9D-2543-88F0B8C4AEDD}"/>
                </a:ext>
              </a:extLst>
            </p:cNvPr>
            <p:cNvSpPr txBox="1"/>
            <p:nvPr/>
          </p:nvSpPr>
          <p:spPr>
            <a:xfrm>
              <a:off x="12877275" y="5048375"/>
              <a:ext cx="632700" cy="2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16;p20">
              <a:extLst>
                <a:ext uri="{FF2B5EF4-FFF2-40B4-BE49-F238E27FC236}">
                  <a16:creationId xmlns:a16="http://schemas.microsoft.com/office/drawing/2014/main" id="{D915A1B5-5714-8921-3738-A1AA40FB82E1}"/>
                </a:ext>
              </a:extLst>
            </p:cNvPr>
            <p:cNvSpPr/>
            <p:nvPr/>
          </p:nvSpPr>
          <p:spPr>
            <a:xfrm>
              <a:off x="11666625" y="2285527"/>
              <a:ext cx="2160000" cy="4320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ko-KR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메인 화면</a:t>
              </a:r>
              <a:endParaRPr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17;p20">
              <a:extLst>
                <a:ext uri="{FF2B5EF4-FFF2-40B4-BE49-F238E27FC236}">
                  <a16:creationId xmlns:a16="http://schemas.microsoft.com/office/drawing/2014/main" id="{6CE8AD5A-8283-14D4-BF17-E0D32D59F167}"/>
                </a:ext>
              </a:extLst>
            </p:cNvPr>
            <p:cNvGrpSpPr/>
            <p:nvPr/>
          </p:nvGrpSpPr>
          <p:grpSpPr>
            <a:xfrm>
              <a:off x="10946625" y="5255950"/>
              <a:ext cx="3600000" cy="720000"/>
              <a:chOff x="4908600" y="3168725"/>
              <a:chExt cx="3600000" cy="720000"/>
            </a:xfrm>
          </p:grpSpPr>
          <p:sp>
            <p:nvSpPr>
              <p:cNvPr id="238" name="Google Shape;218;p20">
                <a:extLst>
                  <a:ext uri="{FF2B5EF4-FFF2-40B4-BE49-F238E27FC236}">
                    <a16:creationId xmlns:a16="http://schemas.microsoft.com/office/drawing/2014/main" id="{3906A0D6-953E-7951-608A-97DBDDCB0675}"/>
                  </a:ext>
                </a:extLst>
              </p:cNvPr>
              <p:cNvSpPr/>
              <p:nvPr/>
            </p:nvSpPr>
            <p:spPr>
              <a:xfrm>
                <a:off x="4908600" y="3168725"/>
                <a:ext cx="3600000" cy="7200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9" name="Google Shape;219;p20">
                <a:extLst>
                  <a:ext uri="{FF2B5EF4-FFF2-40B4-BE49-F238E27FC236}">
                    <a16:creationId xmlns:a16="http://schemas.microsoft.com/office/drawing/2014/main" id="{8A5F3D99-7C5E-7D21-4D6A-F2446058041F}"/>
                  </a:ext>
                </a:extLst>
              </p:cNvPr>
              <p:cNvGrpSpPr/>
              <p:nvPr/>
            </p:nvGrpSpPr>
            <p:grpSpPr>
              <a:xfrm>
                <a:off x="5023723" y="3345903"/>
                <a:ext cx="359991" cy="432015"/>
                <a:chOff x="5023963" y="3341649"/>
                <a:chExt cx="358200" cy="435499"/>
              </a:xfrm>
            </p:grpSpPr>
            <p:sp>
              <p:nvSpPr>
                <p:cNvPr id="258" name="Google Shape;220;p20">
                  <a:extLst>
                    <a:ext uri="{FF2B5EF4-FFF2-40B4-BE49-F238E27FC236}">
                      <a16:creationId xmlns:a16="http://schemas.microsoft.com/office/drawing/2014/main" id="{415F68E0-84F1-CBC6-591C-0F7D973ACD46}"/>
                    </a:ext>
                  </a:extLst>
                </p:cNvPr>
                <p:cNvSpPr/>
                <p:nvPr/>
              </p:nvSpPr>
              <p:spPr>
                <a:xfrm>
                  <a:off x="5023963" y="3341649"/>
                  <a:ext cx="358200" cy="4284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21;p20">
                  <a:extLst>
                    <a:ext uri="{FF2B5EF4-FFF2-40B4-BE49-F238E27FC236}">
                      <a16:creationId xmlns:a16="http://schemas.microsoft.com/office/drawing/2014/main" id="{D8EBE627-C821-2B92-4FEF-114174C198CB}"/>
                    </a:ext>
                  </a:extLst>
                </p:cNvPr>
                <p:cNvSpPr/>
                <p:nvPr/>
              </p:nvSpPr>
              <p:spPr>
                <a:xfrm>
                  <a:off x="5031002" y="3448048"/>
                  <a:ext cx="344100" cy="329100"/>
                </a:xfrm>
                <a:prstGeom prst="rect">
                  <a:avLst/>
                </a:prstGeom>
                <a:solidFill>
                  <a:srgbClr val="00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0" name="Google Shape;222;p20">
                <a:extLst>
                  <a:ext uri="{FF2B5EF4-FFF2-40B4-BE49-F238E27FC236}">
                    <a16:creationId xmlns:a16="http://schemas.microsoft.com/office/drawing/2014/main" id="{94E54D52-B988-4143-45F2-C8805F4FFEB2}"/>
                  </a:ext>
                </a:extLst>
              </p:cNvPr>
              <p:cNvGrpSpPr/>
              <p:nvPr/>
            </p:nvGrpSpPr>
            <p:grpSpPr>
              <a:xfrm>
                <a:off x="7898386" y="3345906"/>
                <a:ext cx="360007" cy="432008"/>
                <a:chOff x="7745875" y="3289400"/>
                <a:chExt cx="504000" cy="549000"/>
              </a:xfrm>
            </p:grpSpPr>
            <p:sp>
              <p:nvSpPr>
                <p:cNvPr id="256" name="Google Shape;223;p20">
                  <a:extLst>
                    <a:ext uri="{FF2B5EF4-FFF2-40B4-BE49-F238E27FC236}">
                      <a16:creationId xmlns:a16="http://schemas.microsoft.com/office/drawing/2014/main" id="{C5F9D9B0-C498-B6DE-266B-98008CEDCF36}"/>
                    </a:ext>
                  </a:extLst>
                </p:cNvPr>
                <p:cNvSpPr/>
                <p:nvPr/>
              </p:nvSpPr>
              <p:spPr>
                <a:xfrm>
                  <a:off x="7745875" y="3289400"/>
                  <a:ext cx="504000" cy="540000"/>
                </a:xfrm>
                <a:prstGeom prst="can">
                  <a:avLst>
                    <a:gd name="adj" fmla="val 25000"/>
                  </a:avLst>
                </a:prstGeom>
                <a:solidFill>
                  <a:srgbClr val="EEEEEE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24;p20">
                  <a:extLst>
                    <a:ext uri="{FF2B5EF4-FFF2-40B4-BE49-F238E27FC236}">
                      <a16:creationId xmlns:a16="http://schemas.microsoft.com/office/drawing/2014/main" id="{2A43CF45-02E4-7643-BFD6-73620E39026E}"/>
                    </a:ext>
                  </a:extLst>
                </p:cNvPr>
                <p:cNvSpPr/>
                <p:nvPr/>
              </p:nvSpPr>
              <p:spPr>
                <a:xfrm>
                  <a:off x="7745875" y="3514400"/>
                  <a:ext cx="504000" cy="324000"/>
                </a:xfrm>
                <a:prstGeom prst="can">
                  <a:avLst>
                    <a:gd name="adj" fmla="val 25000"/>
                  </a:avLst>
                </a:prstGeom>
                <a:solidFill>
                  <a:srgbClr val="D9EAD3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1" name="Google Shape;225;p20">
                <a:extLst>
                  <a:ext uri="{FF2B5EF4-FFF2-40B4-BE49-F238E27FC236}">
                    <a16:creationId xmlns:a16="http://schemas.microsoft.com/office/drawing/2014/main" id="{0DB842F9-8EB6-E701-6338-EAB65D23F907}"/>
                  </a:ext>
                </a:extLst>
              </p:cNvPr>
              <p:cNvGrpSpPr/>
              <p:nvPr/>
            </p:nvGrpSpPr>
            <p:grpSpPr>
              <a:xfrm>
                <a:off x="5561046" y="3345916"/>
                <a:ext cx="358218" cy="431988"/>
                <a:chOff x="5545700" y="3187950"/>
                <a:chExt cx="630000" cy="633600"/>
              </a:xfrm>
            </p:grpSpPr>
            <p:sp>
              <p:nvSpPr>
                <p:cNvPr id="253" name="Google Shape;226;p20">
                  <a:extLst>
                    <a:ext uri="{FF2B5EF4-FFF2-40B4-BE49-F238E27FC236}">
                      <a16:creationId xmlns:a16="http://schemas.microsoft.com/office/drawing/2014/main" id="{CD9D17BE-6681-4332-67C7-60ADC57C6640}"/>
                    </a:ext>
                  </a:extLst>
                </p:cNvPr>
                <p:cNvSpPr/>
                <p:nvPr/>
              </p:nvSpPr>
              <p:spPr>
                <a:xfrm>
                  <a:off x="5608700" y="3425550"/>
                  <a:ext cx="504000" cy="396000"/>
                </a:xfrm>
                <a:prstGeom prst="rect">
                  <a:avLst/>
                </a:prstGeom>
                <a:solidFill>
                  <a:srgbClr val="F6B26B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27;p20">
                  <a:extLst>
                    <a:ext uri="{FF2B5EF4-FFF2-40B4-BE49-F238E27FC236}">
                      <a16:creationId xmlns:a16="http://schemas.microsoft.com/office/drawing/2014/main" id="{F2B004B8-3CAC-B7C2-C767-F9B21419820B}"/>
                    </a:ext>
                  </a:extLst>
                </p:cNvPr>
                <p:cNvSpPr/>
                <p:nvPr/>
              </p:nvSpPr>
              <p:spPr>
                <a:xfrm flipH="1">
                  <a:off x="5803100" y="3187950"/>
                  <a:ext cx="115200" cy="540000"/>
                </a:xfrm>
                <a:prstGeom prst="rect">
                  <a:avLst/>
                </a:prstGeom>
                <a:solidFill>
                  <a:srgbClr val="FCE5CD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28;p20">
                  <a:extLst>
                    <a:ext uri="{FF2B5EF4-FFF2-40B4-BE49-F238E27FC236}">
                      <a16:creationId xmlns:a16="http://schemas.microsoft.com/office/drawing/2014/main" id="{B15FFDDE-BDFB-40EE-FDB4-6E17E2F7A7F1}"/>
                    </a:ext>
                  </a:extLst>
                </p:cNvPr>
                <p:cNvSpPr/>
                <p:nvPr/>
              </p:nvSpPr>
              <p:spPr>
                <a:xfrm>
                  <a:off x="5545700" y="3330150"/>
                  <a:ext cx="630000" cy="1206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2" name="Google Shape;229;p20">
                <a:extLst>
                  <a:ext uri="{FF2B5EF4-FFF2-40B4-BE49-F238E27FC236}">
                    <a16:creationId xmlns:a16="http://schemas.microsoft.com/office/drawing/2014/main" id="{74D09CD3-7FD7-2CDE-8E1A-8B73EF34DB3A}"/>
                  </a:ext>
                </a:extLst>
              </p:cNvPr>
              <p:cNvGrpSpPr/>
              <p:nvPr/>
            </p:nvGrpSpPr>
            <p:grpSpPr>
              <a:xfrm>
                <a:off x="6096808" y="3345922"/>
                <a:ext cx="360012" cy="431977"/>
                <a:chOff x="6249000" y="3166350"/>
                <a:chExt cx="345600" cy="658200"/>
              </a:xfrm>
            </p:grpSpPr>
            <p:sp>
              <p:nvSpPr>
                <p:cNvPr id="251" name="Google Shape;230;p20">
                  <a:extLst>
                    <a:ext uri="{FF2B5EF4-FFF2-40B4-BE49-F238E27FC236}">
                      <a16:creationId xmlns:a16="http://schemas.microsoft.com/office/drawing/2014/main" id="{1B71126A-B8C2-11E2-8659-67ECBCD449FB}"/>
                    </a:ext>
                  </a:extLst>
                </p:cNvPr>
                <p:cNvSpPr/>
                <p:nvPr/>
              </p:nvSpPr>
              <p:spPr>
                <a:xfrm>
                  <a:off x="6249000" y="3237750"/>
                  <a:ext cx="345600" cy="586800"/>
                </a:xfrm>
                <a:prstGeom prst="can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31;p20">
                  <a:extLst>
                    <a:ext uri="{FF2B5EF4-FFF2-40B4-BE49-F238E27FC236}">
                      <a16:creationId xmlns:a16="http://schemas.microsoft.com/office/drawing/2014/main" id="{3EDD6DAD-2467-3D89-BA89-3DF2BBA21F54}"/>
                    </a:ext>
                  </a:extLst>
                </p:cNvPr>
                <p:cNvSpPr/>
                <p:nvPr/>
              </p:nvSpPr>
              <p:spPr>
                <a:xfrm>
                  <a:off x="6249000" y="3166350"/>
                  <a:ext cx="345600" cy="180000"/>
                </a:xfrm>
                <a:prstGeom prst="can">
                  <a:avLst>
                    <a:gd name="adj" fmla="val 25000"/>
                  </a:avLst>
                </a:prstGeom>
                <a:solidFill>
                  <a:srgbClr val="000000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3" name="Google Shape;232;p20">
                <a:extLst>
                  <a:ext uri="{FF2B5EF4-FFF2-40B4-BE49-F238E27FC236}">
                    <a16:creationId xmlns:a16="http://schemas.microsoft.com/office/drawing/2014/main" id="{33B4BA82-695B-E7BC-A2A2-A323109B1733}"/>
                  </a:ext>
                </a:extLst>
              </p:cNvPr>
              <p:cNvGrpSpPr/>
              <p:nvPr/>
            </p:nvGrpSpPr>
            <p:grpSpPr>
              <a:xfrm>
                <a:off x="6727248" y="3345906"/>
                <a:ext cx="360008" cy="432010"/>
                <a:chOff x="6726926" y="3318350"/>
                <a:chExt cx="467725" cy="482100"/>
              </a:xfrm>
            </p:grpSpPr>
            <p:sp>
              <p:nvSpPr>
                <p:cNvPr id="248" name="Google Shape;233;p20">
                  <a:extLst>
                    <a:ext uri="{FF2B5EF4-FFF2-40B4-BE49-F238E27FC236}">
                      <a16:creationId xmlns:a16="http://schemas.microsoft.com/office/drawing/2014/main" id="{B7DE1085-E9AF-EA8C-A62A-50949FC56CD9}"/>
                    </a:ext>
                  </a:extLst>
                </p:cNvPr>
                <p:cNvSpPr/>
                <p:nvPr/>
              </p:nvSpPr>
              <p:spPr>
                <a:xfrm rot="5400000">
                  <a:off x="6664976" y="3380300"/>
                  <a:ext cx="482100" cy="358200"/>
                </a:xfrm>
                <a:prstGeom prst="flowChartDelay">
                  <a:avLst/>
                </a:prstGeom>
                <a:solidFill>
                  <a:srgbClr val="783F04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34;p20">
                  <a:extLst>
                    <a:ext uri="{FF2B5EF4-FFF2-40B4-BE49-F238E27FC236}">
                      <a16:creationId xmlns:a16="http://schemas.microsoft.com/office/drawing/2014/main" id="{70820629-E5CD-4419-352B-DC0804E3DA63}"/>
                    </a:ext>
                  </a:extLst>
                </p:cNvPr>
                <p:cNvSpPr/>
                <p:nvPr/>
              </p:nvSpPr>
              <p:spPr>
                <a:xfrm>
                  <a:off x="6739583" y="3318350"/>
                  <a:ext cx="324600" cy="960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35;p20">
                  <a:extLst>
                    <a:ext uri="{FF2B5EF4-FFF2-40B4-BE49-F238E27FC236}">
                      <a16:creationId xmlns:a16="http://schemas.microsoft.com/office/drawing/2014/main" id="{37101C6D-14DF-DDDB-C4BA-46B8657888E7}"/>
                    </a:ext>
                  </a:extLst>
                </p:cNvPr>
                <p:cNvSpPr/>
                <p:nvPr/>
              </p:nvSpPr>
              <p:spPr>
                <a:xfrm>
                  <a:off x="7051486" y="3389066"/>
                  <a:ext cx="143165" cy="26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1" h="22319" extrusionOk="0">
                      <a:moveTo>
                        <a:pt x="3743" y="703"/>
                      </a:moveTo>
                      <a:cubicBezTo>
                        <a:pt x="5072" y="294"/>
                        <a:pt x="10540" y="-1137"/>
                        <a:pt x="12022" y="1929"/>
                      </a:cubicBezTo>
                      <a:cubicBezTo>
                        <a:pt x="13504" y="4995"/>
                        <a:pt x="14424" y="15727"/>
                        <a:pt x="12635" y="19100"/>
                      </a:cubicBezTo>
                      <a:cubicBezTo>
                        <a:pt x="10846" y="22473"/>
                        <a:pt x="3181" y="22524"/>
                        <a:pt x="1290" y="22166"/>
                      </a:cubicBezTo>
                      <a:cubicBezTo>
                        <a:pt x="-601" y="21808"/>
                        <a:pt x="-192" y="17924"/>
                        <a:pt x="1290" y="16953"/>
                      </a:cubicBezTo>
                      <a:cubicBezTo>
                        <a:pt x="2772" y="15982"/>
                        <a:pt x="8700" y="18231"/>
                        <a:pt x="10182" y="16340"/>
                      </a:cubicBezTo>
                      <a:cubicBezTo>
                        <a:pt x="11664" y="14449"/>
                        <a:pt x="11204" y="7601"/>
                        <a:pt x="10182" y="5608"/>
                      </a:cubicBezTo>
                      <a:cubicBezTo>
                        <a:pt x="9160" y="3615"/>
                        <a:pt x="5123" y="5200"/>
                        <a:pt x="4050" y="4382"/>
                      </a:cubicBezTo>
                      <a:cubicBezTo>
                        <a:pt x="2977" y="3565"/>
                        <a:pt x="2414" y="1112"/>
                        <a:pt x="3743" y="703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236;p20">
                <a:extLst>
                  <a:ext uri="{FF2B5EF4-FFF2-40B4-BE49-F238E27FC236}">
                    <a16:creationId xmlns:a16="http://schemas.microsoft.com/office/drawing/2014/main" id="{EF2533E1-760E-989B-912E-FC08E76DDA35}"/>
                  </a:ext>
                </a:extLst>
              </p:cNvPr>
              <p:cNvGrpSpPr/>
              <p:nvPr/>
            </p:nvGrpSpPr>
            <p:grpSpPr>
              <a:xfrm>
                <a:off x="7313169" y="3345911"/>
                <a:ext cx="360015" cy="432000"/>
                <a:chOff x="7236655" y="3269500"/>
                <a:chExt cx="345603" cy="540000"/>
              </a:xfrm>
            </p:grpSpPr>
            <p:sp>
              <p:nvSpPr>
                <p:cNvPr id="245" name="Google Shape;237;p20">
                  <a:extLst>
                    <a:ext uri="{FF2B5EF4-FFF2-40B4-BE49-F238E27FC236}">
                      <a16:creationId xmlns:a16="http://schemas.microsoft.com/office/drawing/2014/main" id="{5A5D8C58-7373-0EC7-F96A-D243D1142A55}"/>
                    </a:ext>
                  </a:extLst>
                </p:cNvPr>
                <p:cNvSpPr/>
                <p:nvPr/>
              </p:nvSpPr>
              <p:spPr>
                <a:xfrm rot="5400000">
                  <a:off x="7103287" y="3408250"/>
                  <a:ext cx="540000" cy="262500"/>
                </a:xfrm>
                <a:prstGeom prst="flowChartDelay">
                  <a:avLst/>
                </a:prstGeom>
                <a:solidFill>
                  <a:srgbClr val="6AA84F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38;p20">
                  <a:extLst>
                    <a:ext uri="{FF2B5EF4-FFF2-40B4-BE49-F238E27FC236}">
                      <a16:creationId xmlns:a16="http://schemas.microsoft.com/office/drawing/2014/main" id="{F56B910D-F6B1-7997-906D-7D1CDEE81D70}"/>
                    </a:ext>
                  </a:extLst>
                </p:cNvPr>
                <p:cNvSpPr/>
                <p:nvPr/>
              </p:nvSpPr>
              <p:spPr>
                <a:xfrm>
                  <a:off x="7236655" y="3275104"/>
                  <a:ext cx="273300" cy="1680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39;p20">
                  <a:extLst>
                    <a:ext uri="{FF2B5EF4-FFF2-40B4-BE49-F238E27FC236}">
                      <a16:creationId xmlns:a16="http://schemas.microsoft.com/office/drawing/2014/main" id="{ED955BC4-A627-55D0-1A87-5229E3EADA4D}"/>
                    </a:ext>
                  </a:extLst>
                </p:cNvPr>
                <p:cNvSpPr/>
                <p:nvPr/>
              </p:nvSpPr>
              <p:spPr>
                <a:xfrm>
                  <a:off x="7490353" y="3346383"/>
                  <a:ext cx="91905" cy="311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1" h="22319" extrusionOk="0">
                      <a:moveTo>
                        <a:pt x="3743" y="703"/>
                      </a:moveTo>
                      <a:cubicBezTo>
                        <a:pt x="5072" y="294"/>
                        <a:pt x="10540" y="-1137"/>
                        <a:pt x="12022" y="1929"/>
                      </a:cubicBezTo>
                      <a:cubicBezTo>
                        <a:pt x="13504" y="4995"/>
                        <a:pt x="14424" y="15727"/>
                        <a:pt x="12635" y="19100"/>
                      </a:cubicBezTo>
                      <a:cubicBezTo>
                        <a:pt x="10846" y="22473"/>
                        <a:pt x="3181" y="22524"/>
                        <a:pt x="1290" y="22166"/>
                      </a:cubicBezTo>
                      <a:cubicBezTo>
                        <a:pt x="-601" y="21808"/>
                        <a:pt x="-192" y="17924"/>
                        <a:pt x="1290" y="16953"/>
                      </a:cubicBezTo>
                      <a:cubicBezTo>
                        <a:pt x="2772" y="15982"/>
                        <a:pt x="8700" y="18231"/>
                        <a:pt x="10182" y="16340"/>
                      </a:cubicBezTo>
                      <a:cubicBezTo>
                        <a:pt x="11664" y="14449"/>
                        <a:pt x="11204" y="7601"/>
                        <a:pt x="10182" y="5608"/>
                      </a:cubicBezTo>
                      <a:cubicBezTo>
                        <a:pt x="9160" y="3615"/>
                        <a:pt x="5123" y="5200"/>
                        <a:pt x="4050" y="4382"/>
                      </a:cubicBezTo>
                      <a:cubicBezTo>
                        <a:pt x="2977" y="3565"/>
                        <a:pt x="2414" y="1112"/>
                        <a:pt x="3743" y="703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32" name="Google Shape;240;p20">
              <a:extLst>
                <a:ext uri="{FF2B5EF4-FFF2-40B4-BE49-F238E27FC236}">
                  <a16:creationId xmlns:a16="http://schemas.microsoft.com/office/drawing/2014/main" id="{45FD8ACA-22A4-2C95-672A-87E60508EA44}"/>
                </a:ext>
              </a:extLst>
            </p:cNvPr>
            <p:cNvSpPr/>
            <p:nvPr/>
          </p:nvSpPr>
          <p:spPr>
            <a:xfrm>
              <a:off x="12032625" y="4452713"/>
              <a:ext cx="1428000" cy="315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-KR" sz="700" b="1">
                  <a:solidFill>
                    <a:srgbClr val="93C47D"/>
                  </a:solidFill>
                </a:rPr>
                <a:t>목표 : 1500mL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1;p20">
              <a:extLst>
                <a:ext uri="{FF2B5EF4-FFF2-40B4-BE49-F238E27FC236}">
                  <a16:creationId xmlns:a16="http://schemas.microsoft.com/office/drawing/2014/main" id="{84D54A49-AE2B-9AD4-E730-D2411EBC1A43}"/>
                </a:ext>
              </a:extLst>
            </p:cNvPr>
            <p:cNvSpPr/>
            <p:nvPr/>
          </p:nvSpPr>
          <p:spPr>
            <a:xfrm>
              <a:off x="12032625" y="4857451"/>
              <a:ext cx="1428000" cy="315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sz="700" b="1" i="0" u="none" strike="noStrike" cap="none">
                  <a:solidFill>
                    <a:srgbClr val="4A86E8"/>
                  </a:solidFill>
                  <a:latin typeface="Arial"/>
                  <a:ea typeface="Arial"/>
                  <a:cs typeface="Arial"/>
                  <a:sym typeface="Arial"/>
                </a:rPr>
                <a:t>현재 : 750mL</a:t>
              </a:r>
              <a:endParaRPr sz="700" b="1" i="0" u="none" strike="noStrike" cap="non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" name="Google Shape;242;p20">
              <a:extLst>
                <a:ext uri="{FF2B5EF4-FFF2-40B4-BE49-F238E27FC236}">
                  <a16:creationId xmlns:a16="http://schemas.microsoft.com/office/drawing/2014/main" id="{A39AE953-6830-4561-6EB4-8225A76427F5}"/>
                </a:ext>
              </a:extLst>
            </p:cNvPr>
            <p:cNvGrpSpPr/>
            <p:nvPr/>
          </p:nvGrpSpPr>
          <p:grpSpPr>
            <a:xfrm>
              <a:off x="12006825" y="2923300"/>
              <a:ext cx="1459800" cy="1448715"/>
              <a:chOff x="5968800" y="607475"/>
              <a:chExt cx="1459800" cy="1448715"/>
            </a:xfrm>
          </p:grpSpPr>
          <p:sp>
            <p:nvSpPr>
              <p:cNvPr id="235" name="Google Shape;243;p20">
                <a:extLst>
                  <a:ext uri="{FF2B5EF4-FFF2-40B4-BE49-F238E27FC236}">
                    <a16:creationId xmlns:a16="http://schemas.microsoft.com/office/drawing/2014/main" id="{BF3DF235-16F2-0D80-81EE-6D74610BB4FC}"/>
                  </a:ext>
                </a:extLst>
              </p:cNvPr>
              <p:cNvSpPr/>
              <p:nvPr/>
            </p:nvSpPr>
            <p:spPr>
              <a:xfrm>
                <a:off x="6321750" y="867590"/>
                <a:ext cx="773700" cy="9285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44;p20">
                <a:extLst>
                  <a:ext uri="{FF2B5EF4-FFF2-40B4-BE49-F238E27FC236}">
                    <a16:creationId xmlns:a16="http://schemas.microsoft.com/office/drawing/2014/main" id="{A54207A7-2D01-E507-BA23-CC24928CFD57}"/>
                  </a:ext>
                </a:extLst>
              </p:cNvPr>
              <p:cNvSpPr/>
              <p:nvPr/>
            </p:nvSpPr>
            <p:spPr>
              <a:xfrm>
                <a:off x="5968800" y="616190"/>
                <a:ext cx="1440000" cy="1440000"/>
              </a:xfrm>
              <a:prstGeom prst="donut">
                <a:avLst>
                  <a:gd name="adj" fmla="val 14691"/>
                </a:avLst>
              </a:prstGeom>
              <a:solidFill>
                <a:srgbClr val="FFFFFF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45;p20">
                <a:extLst>
                  <a:ext uri="{FF2B5EF4-FFF2-40B4-BE49-F238E27FC236}">
                    <a16:creationId xmlns:a16="http://schemas.microsoft.com/office/drawing/2014/main" id="{E58A1FC5-DC32-EF4B-68A0-0A3FF3EB3515}"/>
                  </a:ext>
                </a:extLst>
              </p:cNvPr>
              <p:cNvSpPr/>
              <p:nvPr/>
            </p:nvSpPr>
            <p:spPr>
              <a:xfrm rot="-5400000" flipH="1">
                <a:off x="5988600" y="607475"/>
                <a:ext cx="1440000" cy="1440000"/>
              </a:xfrm>
              <a:prstGeom prst="blockArc">
                <a:avLst>
                  <a:gd name="adj1" fmla="val 17563003"/>
                  <a:gd name="adj2" fmla="val 119004"/>
                  <a:gd name="adj3" fmla="val 12328"/>
                </a:avLst>
              </a:prstGeom>
              <a:solidFill>
                <a:srgbClr val="C9DAF8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0" name="Google Shape;252;p20">
            <a:extLst>
              <a:ext uri="{FF2B5EF4-FFF2-40B4-BE49-F238E27FC236}">
                <a16:creationId xmlns:a16="http://schemas.microsoft.com/office/drawing/2014/main" id="{02E3FF41-1A45-A0B6-4E7F-AD8EAA00278C}"/>
              </a:ext>
            </a:extLst>
          </p:cNvPr>
          <p:cNvGrpSpPr/>
          <p:nvPr/>
        </p:nvGrpSpPr>
        <p:grpSpPr>
          <a:xfrm>
            <a:off x="824934" y="3138989"/>
            <a:ext cx="6120000" cy="6480000"/>
            <a:chOff x="240225" y="-58405"/>
            <a:chExt cx="3600000" cy="3678855"/>
          </a:xfrm>
          <a:effectLst>
            <a:outerShdw blurRad="50800" dist="127000" dir="2700000" algn="tl" rotWithShape="0">
              <a:schemeClr val="bg1">
                <a:lumMod val="50000"/>
              </a:schemeClr>
            </a:outerShdw>
          </a:effectLst>
        </p:grpSpPr>
        <p:sp>
          <p:nvSpPr>
            <p:cNvPr id="261" name="Google Shape;253;p20">
              <a:extLst>
                <a:ext uri="{FF2B5EF4-FFF2-40B4-BE49-F238E27FC236}">
                  <a16:creationId xmlns:a16="http://schemas.microsoft.com/office/drawing/2014/main" id="{DAD8397D-72ED-05EC-0421-4E3469B05391}"/>
                </a:ext>
              </a:extLst>
            </p:cNvPr>
            <p:cNvSpPr txBox="1"/>
            <p:nvPr/>
          </p:nvSpPr>
          <p:spPr>
            <a:xfrm rot="10800000" flipH="1">
              <a:off x="713250" y="502300"/>
              <a:ext cx="265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54;p20">
              <a:extLst>
                <a:ext uri="{FF2B5EF4-FFF2-40B4-BE49-F238E27FC236}">
                  <a16:creationId xmlns:a16="http://schemas.microsoft.com/office/drawing/2014/main" id="{5642AEC0-0BE8-5CA1-A7F1-F4587BBDCAF6}"/>
                </a:ext>
              </a:extLst>
            </p:cNvPr>
            <p:cNvSpPr/>
            <p:nvPr/>
          </p:nvSpPr>
          <p:spPr>
            <a:xfrm rot="10800000" flipH="1">
              <a:off x="240225" y="135650"/>
              <a:ext cx="3600000" cy="34848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55;p20">
              <a:extLst>
                <a:ext uri="{FF2B5EF4-FFF2-40B4-BE49-F238E27FC236}">
                  <a16:creationId xmlns:a16="http://schemas.microsoft.com/office/drawing/2014/main" id="{87AE2D51-9AC3-62B6-87F3-2BEFFC375FDE}"/>
                </a:ext>
              </a:extLst>
            </p:cNvPr>
            <p:cNvSpPr/>
            <p:nvPr/>
          </p:nvSpPr>
          <p:spPr>
            <a:xfrm>
              <a:off x="960224" y="-58405"/>
              <a:ext cx="2160000" cy="4320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-KR" b="1" dirty="0">
                  <a:solidFill>
                    <a:srgbClr val="000000"/>
                  </a:solidFill>
                </a:rPr>
                <a:t>꾸미기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4" name="Google Shape;256;p20">
              <a:extLst>
                <a:ext uri="{FF2B5EF4-FFF2-40B4-BE49-F238E27FC236}">
                  <a16:creationId xmlns:a16="http://schemas.microsoft.com/office/drawing/2014/main" id="{41577BE1-ACCB-0190-F024-41EF064A8493}"/>
                </a:ext>
              </a:extLst>
            </p:cNvPr>
            <p:cNvGrpSpPr/>
            <p:nvPr/>
          </p:nvGrpSpPr>
          <p:grpSpPr>
            <a:xfrm>
              <a:off x="473525" y="924063"/>
              <a:ext cx="3072900" cy="2463300"/>
              <a:chOff x="473525" y="924063"/>
              <a:chExt cx="3072900" cy="2463300"/>
            </a:xfrm>
          </p:grpSpPr>
          <p:sp>
            <p:nvSpPr>
              <p:cNvPr id="265" name="Google Shape;257;p20">
                <a:extLst>
                  <a:ext uri="{FF2B5EF4-FFF2-40B4-BE49-F238E27FC236}">
                    <a16:creationId xmlns:a16="http://schemas.microsoft.com/office/drawing/2014/main" id="{3BFD01BF-470F-BD31-6603-56A57C3D4BCB}"/>
                  </a:ext>
                </a:extLst>
              </p:cNvPr>
              <p:cNvSpPr/>
              <p:nvPr/>
            </p:nvSpPr>
            <p:spPr>
              <a:xfrm>
                <a:off x="473525" y="9240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58;p20">
                <a:extLst>
                  <a:ext uri="{FF2B5EF4-FFF2-40B4-BE49-F238E27FC236}">
                    <a16:creationId xmlns:a16="http://schemas.microsoft.com/office/drawing/2014/main" id="{8D0A649D-7762-7A77-43D2-09135EFFCA0F}"/>
                  </a:ext>
                </a:extLst>
              </p:cNvPr>
              <p:cNvSpPr/>
              <p:nvPr/>
            </p:nvSpPr>
            <p:spPr>
              <a:xfrm>
                <a:off x="1083125" y="9240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59;p20">
                <a:extLst>
                  <a:ext uri="{FF2B5EF4-FFF2-40B4-BE49-F238E27FC236}">
                    <a16:creationId xmlns:a16="http://schemas.microsoft.com/office/drawing/2014/main" id="{CF657FF6-E965-A4A1-747F-4C8E3F4FE54C}"/>
                  </a:ext>
                </a:extLst>
              </p:cNvPr>
              <p:cNvSpPr/>
              <p:nvPr/>
            </p:nvSpPr>
            <p:spPr>
              <a:xfrm>
                <a:off x="1692725" y="9240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0;p20">
                <a:extLst>
                  <a:ext uri="{FF2B5EF4-FFF2-40B4-BE49-F238E27FC236}">
                    <a16:creationId xmlns:a16="http://schemas.microsoft.com/office/drawing/2014/main" id="{E1EB3A9A-AB13-C5AB-D3BE-11ACDD36CBBA}"/>
                  </a:ext>
                </a:extLst>
              </p:cNvPr>
              <p:cNvSpPr/>
              <p:nvPr/>
            </p:nvSpPr>
            <p:spPr>
              <a:xfrm>
                <a:off x="2378525" y="9240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1;p20">
                <a:extLst>
                  <a:ext uri="{FF2B5EF4-FFF2-40B4-BE49-F238E27FC236}">
                    <a16:creationId xmlns:a16="http://schemas.microsoft.com/office/drawing/2014/main" id="{CAF10AC6-4C3A-47E1-01D0-2C2A782BF07D}"/>
                  </a:ext>
                </a:extLst>
              </p:cNvPr>
              <p:cNvSpPr/>
              <p:nvPr/>
            </p:nvSpPr>
            <p:spPr>
              <a:xfrm>
                <a:off x="3064325" y="9240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62;p20">
                <a:extLst>
                  <a:ext uri="{FF2B5EF4-FFF2-40B4-BE49-F238E27FC236}">
                    <a16:creationId xmlns:a16="http://schemas.microsoft.com/office/drawing/2014/main" id="{F2C843CE-DF53-995A-5333-77979F2E2B36}"/>
                  </a:ext>
                </a:extLst>
              </p:cNvPr>
              <p:cNvSpPr/>
              <p:nvPr/>
            </p:nvSpPr>
            <p:spPr>
              <a:xfrm>
                <a:off x="473525" y="16098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63;p20">
                <a:extLst>
                  <a:ext uri="{FF2B5EF4-FFF2-40B4-BE49-F238E27FC236}">
                    <a16:creationId xmlns:a16="http://schemas.microsoft.com/office/drawing/2014/main" id="{BF400CB6-9911-8205-46CB-EE14C4E6EC9E}"/>
                  </a:ext>
                </a:extLst>
              </p:cNvPr>
              <p:cNvSpPr/>
              <p:nvPr/>
            </p:nvSpPr>
            <p:spPr>
              <a:xfrm>
                <a:off x="1083125" y="16098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64;p20">
                <a:extLst>
                  <a:ext uri="{FF2B5EF4-FFF2-40B4-BE49-F238E27FC236}">
                    <a16:creationId xmlns:a16="http://schemas.microsoft.com/office/drawing/2014/main" id="{0FDE0BED-0B51-235C-0CC2-099B3660D958}"/>
                  </a:ext>
                </a:extLst>
              </p:cNvPr>
              <p:cNvSpPr/>
              <p:nvPr/>
            </p:nvSpPr>
            <p:spPr>
              <a:xfrm>
                <a:off x="1692725" y="16098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65;p20">
                <a:extLst>
                  <a:ext uri="{FF2B5EF4-FFF2-40B4-BE49-F238E27FC236}">
                    <a16:creationId xmlns:a16="http://schemas.microsoft.com/office/drawing/2014/main" id="{19169BF7-86EE-80CD-5D13-2AE9B37CA72F}"/>
                  </a:ext>
                </a:extLst>
              </p:cNvPr>
              <p:cNvSpPr/>
              <p:nvPr/>
            </p:nvSpPr>
            <p:spPr>
              <a:xfrm>
                <a:off x="2378525" y="16098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66;p20">
                <a:extLst>
                  <a:ext uri="{FF2B5EF4-FFF2-40B4-BE49-F238E27FC236}">
                    <a16:creationId xmlns:a16="http://schemas.microsoft.com/office/drawing/2014/main" id="{886F809E-9B07-893A-64C7-7C0688B776EE}"/>
                  </a:ext>
                </a:extLst>
              </p:cNvPr>
              <p:cNvSpPr/>
              <p:nvPr/>
            </p:nvSpPr>
            <p:spPr>
              <a:xfrm>
                <a:off x="3064325" y="16098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67;p20">
                <a:extLst>
                  <a:ext uri="{FF2B5EF4-FFF2-40B4-BE49-F238E27FC236}">
                    <a16:creationId xmlns:a16="http://schemas.microsoft.com/office/drawing/2014/main" id="{09E126AC-DEB6-8A37-0164-878C064AAF6E}"/>
                  </a:ext>
                </a:extLst>
              </p:cNvPr>
              <p:cNvSpPr/>
              <p:nvPr/>
            </p:nvSpPr>
            <p:spPr>
              <a:xfrm>
                <a:off x="473525" y="22956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68;p20">
                <a:extLst>
                  <a:ext uri="{FF2B5EF4-FFF2-40B4-BE49-F238E27FC236}">
                    <a16:creationId xmlns:a16="http://schemas.microsoft.com/office/drawing/2014/main" id="{B07B75A0-C57D-3826-8C9D-D7A692538D10}"/>
                  </a:ext>
                </a:extLst>
              </p:cNvPr>
              <p:cNvSpPr/>
              <p:nvPr/>
            </p:nvSpPr>
            <p:spPr>
              <a:xfrm>
                <a:off x="1083125" y="22956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69;p20">
                <a:extLst>
                  <a:ext uri="{FF2B5EF4-FFF2-40B4-BE49-F238E27FC236}">
                    <a16:creationId xmlns:a16="http://schemas.microsoft.com/office/drawing/2014/main" id="{2591413E-B31D-2721-6746-D86E967AB379}"/>
                  </a:ext>
                </a:extLst>
              </p:cNvPr>
              <p:cNvSpPr/>
              <p:nvPr/>
            </p:nvSpPr>
            <p:spPr>
              <a:xfrm>
                <a:off x="1692725" y="22956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0;p20">
                <a:extLst>
                  <a:ext uri="{FF2B5EF4-FFF2-40B4-BE49-F238E27FC236}">
                    <a16:creationId xmlns:a16="http://schemas.microsoft.com/office/drawing/2014/main" id="{C3544D90-7ACA-4CDF-0248-867D9E3256F8}"/>
                  </a:ext>
                </a:extLst>
              </p:cNvPr>
              <p:cNvSpPr/>
              <p:nvPr/>
            </p:nvSpPr>
            <p:spPr>
              <a:xfrm>
                <a:off x="2378525" y="22956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1;p20">
                <a:extLst>
                  <a:ext uri="{FF2B5EF4-FFF2-40B4-BE49-F238E27FC236}">
                    <a16:creationId xmlns:a16="http://schemas.microsoft.com/office/drawing/2014/main" id="{E96CB3C2-DDFE-9494-3F47-38512AC73BF4}"/>
                  </a:ext>
                </a:extLst>
              </p:cNvPr>
              <p:cNvSpPr/>
              <p:nvPr/>
            </p:nvSpPr>
            <p:spPr>
              <a:xfrm>
                <a:off x="3064325" y="22956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72;p20">
                <a:extLst>
                  <a:ext uri="{FF2B5EF4-FFF2-40B4-BE49-F238E27FC236}">
                    <a16:creationId xmlns:a16="http://schemas.microsoft.com/office/drawing/2014/main" id="{4B6B27AB-08A6-771A-20B0-7783C4D26BEE}"/>
                  </a:ext>
                </a:extLst>
              </p:cNvPr>
              <p:cNvSpPr/>
              <p:nvPr/>
            </p:nvSpPr>
            <p:spPr>
              <a:xfrm>
                <a:off x="473525" y="29052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73;p20">
                <a:extLst>
                  <a:ext uri="{FF2B5EF4-FFF2-40B4-BE49-F238E27FC236}">
                    <a16:creationId xmlns:a16="http://schemas.microsoft.com/office/drawing/2014/main" id="{0FFE77AC-63D5-DFD6-11F5-A81DC473CB9A}"/>
                  </a:ext>
                </a:extLst>
              </p:cNvPr>
              <p:cNvSpPr/>
              <p:nvPr/>
            </p:nvSpPr>
            <p:spPr>
              <a:xfrm>
                <a:off x="1083125" y="29052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74;p20">
                <a:extLst>
                  <a:ext uri="{FF2B5EF4-FFF2-40B4-BE49-F238E27FC236}">
                    <a16:creationId xmlns:a16="http://schemas.microsoft.com/office/drawing/2014/main" id="{02800B8E-3E1E-FCAB-A0F9-AC4CDA44405B}"/>
                  </a:ext>
                </a:extLst>
              </p:cNvPr>
              <p:cNvSpPr/>
              <p:nvPr/>
            </p:nvSpPr>
            <p:spPr>
              <a:xfrm>
                <a:off x="1692725" y="29052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75;p20">
                <a:extLst>
                  <a:ext uri="{FF2B5EF4-FFF2-40B4-BE49-F238E27FC236}">
                    <a16:creationId xmlns:a16="http://schemas.microsoft.com/office/drawing/2014/main" id="{91DD62BD-F9AF-0262-8836-7B49484584BB}"/>
                  </a:ext>
                </a:extLst>
              </p:cNvPr>
              <p:cNvSpPr/>
              <p:nvPr/>
            </p:nvSpPr>
            <p:spPr>
              <a:xfrm>
                <a:off x="2378525" y="29052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76;p20">
                <a:extLst>
                  <a:ext uri="{FF2B5EF4-FFF2-40B4-BE49-F238E27FC236}">
                    <a16:creationId xmlns:a16="http://schemas.microsoft.com/office/drawing/2014/main" id="{1B566069-683D-0327-D7B2-02BDF517F0D4}"/>
                  </a:ext>
                </a:extLst>
              </p:cNvPr>
              <p:cNvSpPr/>
              <p:nvPr/>
            </p:nvSpPr>
            <p:spPr>
              <a:xfrm>
                <a:off x="3064325" y="2905263"/>
                <a:ext cx="482100" cy="482100"/>
              </a:xfrm>
              <a:prstGeom prst="roundRect">
                <a:avLst>
                  <a:gd name="adj" fmla="val 16667"/>
                </a:avLst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" name="Google Shape;277;p20">
            <a:extLst>
              <a:ext uri="{FF2B5EF4-FFF2-40B4-BE49-F238E27FC236}">
                <a16:creationId xmlns:a16="http://schemas.microsoft.com/office/drawing/2014/main" id="{A1911196-DAE8-A62E-E7E6-385054C70907}"/>
              </a:ext>
            </a:extLst>
          </p:cNvPr>
          <p:cNvGrpSpPr/>
          <p:nvPr/>
        </p:nvGrpSpPr>
        <p:grpSpPr>
          <a:xfrm>
            <a:off x="824934" y="3138989"/>
            <a:ext cx="6120000" cy="6480000"/>
            <a:chOff x="296400" y="218536"/>
            <a:chExt cx="3600000" cy="3720813"/>
          </a:xfrm>
          <a:effectLst>
            <a:outerShdw blurRad="50800" dist="127000" dir="2700000" algn="tl" rotWithShape="0">
              <a:schemeClr val="bg1">
                <a:lumMod val="50000"/>
              </a:schemeClr>
            </a:outerShdw>
          </a:effectLst>
        </p:grpSpPr>
        <p:sp>
          <p:nvSpPr>
            <p:cNvPr id="286" name="Google Shape;278;p20">
              <a:extLst>
                <a:ext uri="{FF2B5EF4-FFF2-40B4-BE49-F238E27FC236}">
                  <a16:creationId xmlns:a16="http://schemas.microsoft.com/office/drawing/2014/main" id="{006B9351-6CBD-896F-C5C5-A64A030A2478}"/>
                </a:ext>
              </a:extLst>
            </p:cNvPr>
            <p:cNvSpPr/>
            <p:nvPr/>
          </p:nvSpPr>
          <p:spPr>
            <a:xfrm>
              <a:off x="296400" y="421949"/>
              <a:ext cx="3600000" cy="35174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79;p20">
              <a:extLst>
                <a:ext uri="{FF2B5EF4-FFF2-40B4-BE49-F238E27FC236}">
                  <a16:creationId xmlns:a16="http://schemas.microsoft.com/office/drawing/2014/main" id="{61628B51-85D1-ABFC-2818-CCC79C447754}"/>
                </a:ext>
              </a:extLst>
            </p:cNvPr>
            <p:cNvSpPr txBox="1"/>
            <p:nvPr/>
          </p:nvSpPr>
          <p:spPr>
            <a:xfrm>
              <a:off x="761000" y="1169375"/>
              <a:ext cx="1080000" cy="252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7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알림/</a:t>
              </a:r>
              <a:r>
                <a:rPr lang="ko-KR" sz="700">
                  <a:solidFill>
                    <a:srgbClr val="FFFFFF"/>
                  </a:solidFill>
                </a:rPr>
                <a:t> </a:t>
              </a:r>
              <a:r>
                <a:rPr lang="ko-KR" sz="7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알림소리</a:t>
              </a:r>
              <a:endPara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0;p20">
              <a:extLst>
                <a:ext uri="{FF2B5EF4-FFF2-40B4-BE49-F238E27FC236}">
                  <a16:creationId xmlns:a16="http://schemas.microsoft.com/office/drawing/2014/main" id="{284625A1-F3C7-572E-6768-61A43F28B0C4}"/>
                </a:ext>
              </a:extLst>
            </p:cNvPr>
            <p:cNvSpPr txBox="1"/>
            <p:nvPr/>
          </p:nvSpPr>
          <p:spPr>
            <a:xfrm>
              <a:off x="1957250" y="1169375"/>
              <a:ext cx="12759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7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켜기 </a:t>
              </a:r>
              <a:r>
                <a:rPr lang="ko-KR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rPr lang="ko-KR" sz="700" b="1" i="0" u="none" strike="noStrike" cap="none">
                  <a:solidFill>
                    <a:srgbClr val="999999"/>
                  </a:solidFill>
                </a:rPr>
                <a:t> 끄기</a:t>
              </a:r>
              <a:endParaRPr sz="700" b="1" i="0" u="none" strike="noStrike" cap="none">
                <a:solidFill>
                  <a:srgbClr val="999999"/>
                </a:solidFill>
              </a:endParaRPr>
            </a:p>
          </p:txBody>
        </p:sp>
        <p:sp>
          <p:nvSpPr>
            <p:cNvPr id="289" name="Google Shape;281;p20">
              <a:extLst>
                <a:ext uri="{FF2B5EF4-FFF2-40B4-BE49-F238E27FC236}">
                  <a16:creationId xmlns:a16="http://schemas.microsoft.com/office/drawing/2014/main" id="{F56A700A-3B27-CEAF-2005-06BAA569DAA5}"/>
                </a:ext>
              </a:extLst>
            </p:cNvPr>
            <p:cNvSpPr txBox="1"/>
            <p:nvPr/>
          </p:nvSpPr>
          <p:spPr>
            <a:xfrm>
              <a:off x="761000" y="1494221"/>
              <a:ext cx="1080000" cy="252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700">
                  <a:solidFill>
                    <a:srgbClr val="FFFFFF"/>
                  </a:solidFill>
                </a:rPr>
                <a:t>핸드폰 번호</a:t>
              </a:r>
              <a:endPara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82;p20">
              <a:extLst>
                <a:ext uri="{FF2B5EF4-FFF2-40B4-BE49-F238E27FC236}">
                  <a16:creationId xmlns:a16="http://schemas.microsoft.com/office/drawing/2014/main" id="{A5F319F6-EB44-4F67-6951-1E3903DE80C3}"/>
                </a:ext>
              </a:extLst>
            </p:cNvPr>
            <p:cNvSpPr txBox="1"/>
            <p:nvPr/>
          </p:nvSpPr>
          <p:spPr>
            <a:xfrm>
              <a:off x="761000" y="1868568"/>
              <a:ext cx="1080000" cy="252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7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몸무게</a:t>
              </a:r>
              <a:endPara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83;p20">
              <a:extLst>
                <a:ext uri="{FF2B5EF4-FFF2-40B4-BE49-F238E27FC236}">
                  <a16:creationId xmlns:a16="http://schemas.microsoft.com/office/drawing/2014/main" id="{4915953A-D3CA-0B10-2014-286D1F26D9B8}"/>
                </a:ext>
              </a:extLst>
            </p:cNvPr>
            <p:cNvSpPr txBox="1"/>
            <p:nvPr/>
          </p:nvSpPr>
          <p:spPr>
            <a:xfrm>
              <a:off x="1957250" y="1494221"/>
              <a:ext cx="12759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700"/>
                <a:t>010-0000-0000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84;p20">
              <a:extLst>
                <a:ext uri="{FF2B5EF4-FFF2-40B4-BE49-F238E27FC236}">
                  <a16:creationId xmlns:a16="http://schemas.microsoft.com/office/drawing/2014/main" id="{E3D880D1-F987-9A27-4988-4A70E97FD435}"/>
                </a:ext>
              </a:extLst>
            </p:cNvPr>
            <p:cNvSpPr txBox="1"/>
            <p:nvPr/>
          </p:nvSpPr>
          <p:spPr>
            <a:xfrm>
              <a:off x="1967450" y="1868568"/>
              <a:ext cx="12657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kg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85;p20">
              <a:extLst>
                <a:ext uri="{FF2B5EF4-FFF2-40B4-BE49-F238E27FC236}">
                  <a16:creationId xmlns:a16="http://schemas.microsoft.com/office/drawing/2014/main" id="{20AFDE49-E835-077C-206C-673BF6DBA967}"/>
                </a:ext>
              </a:extLst>
            </p:cNvPr>
            <p:cNvSpPr txBox="1"/>
            <p:nvPr/>
          </p:nvSpPr>
          <p:spPr>
            <a:xfrm>
              <a:off x="761000" y="2264934"/>
              <a:ext cx="1080000" cy="252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7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방 알림 설정</a:t>
              </a:r>
              <a:endPara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86;p20">
              <a:extLst>
                <a:ext uri="{FF2B5EF4-FFF2-40B4-BE49-F238E27FC236}">
                  <a16:creationId xmlns:a16="http://schemas.microsoft.com/office/drawing/2014/main" id="{5C33FEA4-E04C-5677-02AB-C1204EAADA3E}"/>
                </a:ext>
              </a:extLst>
            </p:cNvPr>
            <p:cNvSpPr txBox="1"/>
            <p:nvPr/>
          </p:nvSpPr>
          <p:spPr>
            <a:xfrm>
              <a:off x="1957250" y="2264934"/>
              <a:ext cx="12759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특정시간동안 알림 (무)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87;p20">
              <a:extLst>
                <a:ext uri="{FF2B5EF4-FFF2-40B4-BE49-F238E27FC236}">
                  <a16:creationId xmlns:a16="http://schemas.microsoft.com/office/drawing/2014/main" id="{F4290CBD-89F1-835D-A480-D383B8640F9E}"/>
                </a:ext>
              </a:extLst>
            </p:cNvPr>
            <p:cNvSpPr txBox="1"/>
            <p:nvPr/>
          </p:nvSpPr>
          <p:spPr>
            <a:xfrm>
              <a:off x="761000" y="2689215"/>
              <a:ext cx="1080000" cy="25200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7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수동 알림 설정</a:t>
              </a:r>
              <a:endParaRPr sz="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88;p20">
              <a:extLst>
                <a:ext uri="{FF2B5EF4-FFF2-40B4-BE49-F238E27FC236}">
                  <a16:creationId xmlns:a16="http://schemas.microsoft.com/office/drawing/2014/main" id="{6225D5A3-426D-D2ED-8CCA-ADD93311E582}"/>
                </a:ext>
              </a:extLst>
            </p:cNvPr>
            <p:cNvSpPr txBox="1"/>
            <p:nvPr/>
          </p:nvSpPr>
          <p:spPr>
            <a:xfrm>
              <a:off x="1957250" y="2689215"/>
              <a:ext cx="12759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시간조절(자동)</a:t>
              </a: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89;p20">
              <a:extLst>
                <a:ext uri="{FF2B5EF4-FFF2-40B4-BE49-F238E27FC236}">
                  <a16:creationId xmlns:a16="http://schemas.microsoft.com/office/drawing/2014/main" id="{57929D9C-6681-826F-F4F5-137B838023AA}"/>
                </a:ext>
              </a:extLst>
            </p:cNvPr>
            <p:cNvSpPr/>
            <p:nvPr/>
          </p:nvSpPr>
          <p:spPr>
            <a:xfrm>
              <a:off x="1016400" y="218536"/>
              <a:ext cx="2160000" cy="432568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400"/>
              </a:pPr>
              <a:r>
                <a:rPr lang="ko-KR" altLang="en-US" sz="14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설정 화면</a:t>
              </a:r>
            </a:p>
          </p:txBody>
        </p:sp>
      </p:grpSp>
      <p:grpSp>
        <p:nvGrpSpPr>
          <p:cNvPr id="299" name="Google Shape;298;p21">
            <a:extLst>
              <a:ext uri="{FF2B5EF4-FFF2-40B4-BE49-F238E27FC236}">
                <a16:creationId xmlns:a16="http://schemas.microsoft.com/office/drawing/2014/main" id="{724553E9-30FA-A937-E01D-0DF93ECA92D5}"/>
              </a:ext>
            </a:extLst>
          </p:cNvPr>
          <p:cNvGrpSpPr/>
          <p:nvPr/>
        </p:nvGrpSpPr>
        <p:grpSpPr>
          <a:xfrm>
            <a:off x="10751866" y="3159300"/>
            <a:ext cx="6120000" cy="6480000"/>
            <a:chOff x="838200" y="1295388"/>
            <a:chExt cx="3960001" cy="4320000"/>
          </a:xfrm>
          <a:effectLst>
            <a:outerShdw blurRad="50800" dist="127000" dir="3600000" algn="tl" rotWithShape="0">
              <a:schemeClr val="bg1">
                <a:lumMod val="50000"/>
              </a:schemeClr>
            </a:outerShdw>
          </a:effectLst>
        </p:grpSpPr>
        <p:pic>
          <p:nvPicPr>
            <p:cNvPr id="300" name="Google Shape;299;p21">
              <a:extLst>
                <a:ext uri="{FF2B5EF4-FFF2-40B4-BE49-F238E27FC236}">
                  <a16:creationId xmlns:a16="http://schemas.microsoft.com/office/drawing/2014/main" id="{F00B2857-C9D7-1727-EABF-10AA58B4DBD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8200" y="1295388"/>
              <a:ext cx="3960001" cy="43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0;p21">
              <a:extLst>
                <a:ext uri="{FF2B5EF4-FFF2-40B4-BE49-F238E27FC236}">
                  <a16:creationId xmlns:a16="http://schemas.microsoft.com/office/drawing/2014/main" id="{21857B51-4DBF-2D65-5F0E-EAC41486F5D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97300" y="2705924"/>
              <a:ext cx="3384625" cy="1841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화살표: 오른쪽 301">
            <a:extLst>
              <a:ext uri="{FF2B5EF4-FFF2-40B4-BE49-F238E27FC236}">
                <a16:creationId xmlns:a16="http://schemas.microsoft.com/office/drawing/2014/main" id="{2B1021D1-5C67-2395-BE38-5B8E182B13F2}"/>
              </a:ext>
            </a:extLst>
          </p:cNvPr>
          <p:cNvSpPr/>
          <p:nvPr/>
        </p:nvSpPr>
        <p:spPr>
          <a:xfrm>
            <a:off x="7923764" y="5862261"/>
            <a:ext cx="1930849" cy="11660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127000" dir="2700000" algn="tl" rotWithShape="0">
              <a:schemeClr val="bg1">
                <a:lumMod val="50000"/>
              </a:schemeClr>
            </a:outerShdw>
            <a:softEdge rad="6350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3" name="Google Shape;301;p21">
            <a:extLst>
              <a:ext uri="{FF2B5EF4-FFF2-40B4-BE49-F238E27FC236}">
                <a16:creationId xmlns:a16="http://schemas.microsoft.com/office/drawing/2014/main" id="{E172AD0F-1B1C-2D0B-BAC9-DC3E806D9CE6}"/>
              </a:ext>
            </a:extLst>
          </p:cNvPr>
          <p:cNvGrpSpPr/>
          <p:nvPr/>
        </p:nvGrpSpPr>
        <p:grpSpPr>
          <a:xfrm>
            <a:off x="10751866" y="3159300"/>
            <a:ext cx="6120000" cy="6480000"/>
            <a:chOff x="7084950" y="1600188"/>
            <a:chExt cx="3960001" cy="4320000"/>
          </a:xfrm>
          <a:effectLst>
            <a:outerShdw blurRad="50800" dist="127000" dir="2700000" algn="tl" rotWithShape="0">
              <a:schemeClr val="bg1">
                <a:lumMod val="50000"/>
              </a:schemeClr>
            </a:outerShdw>
          </a:effectLst>
        </p:grpSpPr>
        <p:pic>
          <p:nvPicPr>
            <p:cNvPr id="304" name="Google Shape;302;p21">
              <a:extLst>
                <a:ext uri="{FF2B5EF4-FFF2-40B4-BE49-F238E27FC236}">
                  <a16:creationId xmlns:a16="http://schemas.microsoft.com/office/drawing/2014/main" id="{B7CBA3B0-BEF9-1A8B-1C7E-BA0E108CA9D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84950" y="1600188"/>
              <a:ext cx="3960001" cy="43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3;p21">
              <a:extLst>
                <a:ext uri="{FF2B5EF4-FFF2-40B4-BE49-F238E27FC236}">
                  <a16:creationId xmlns:a16="http://schemas.microsoft.com/office/drawing/2014/main" id="{9BF0078D-BC6A-DAC1-CC8B-140AB11B8BE6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89038" y="2339425"/>
              <a:ext cx="2005125" cy="2879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Google Shape;307;p21">
            <a:extLst>
              <a:ext uri="{FF2B5EF4-FFF2-40B4-BE49-F238E27FC236}">
                <a16:creationId xmlns:a16="http://schemas.microsoft.com/office/drawing/2014/main" id="{4912D9C8-7E41-4E80-1D12-10D5ADE1229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51866" y="3159300"/>
            <a:ext cx="6120000" cy="6480000"/>
          </a:xfrm>
          <a:prstGeom prst="rect">
            <a:avLst/>
          </a:prstGeom>
          <a:noFill/>
          <a:ln>
            <a:noFill/>
          </a:ln>
          <a:effectLst>
            <a:outerShdw blurRad="50800" dist="127000" dir="2700000" algn="tl" rotWithShape="0">
              <a:schemeClr val="bg1">
                <a:lumMod val="50000"/>
              </a:schemeClr>
            </a:outerShdw>
          </a:effectLst>
        </p:spPr>
      </p:pic>
      <p:grpSp>
        <p:nvGrpSpPr>
          <p:cNvPr id="307" name="Google Shape;246;p20">
            <a:extLst>
              <a:ext uri="{FF2B5EF4-FFF2-40B4-BE49-F238E27FC236}">
                <a16:creationId xmlns:a16="http://schemas.microsoft.com/office/drawing/2014/main" id="{04D6EB56-3F3C-852E-C88D-A72D70AE675B}"/>
              </a:ext>
            </a:extLst>
          </p:cNvPr>
          <p:cNvGrpSpPr/>
          <p:nvPr/>
        </p:nvGrpSpPr>
        <p:grpSpPr>
          <a:xfrm>
            <a:off x="824934" y="3138989"/>
            <a:ext cx="6120000" cy="6480000"/>
            <a:chOff x="241100" y="65970"/>
            <a:chExt cx="3600000" cy="3687230"/>
          </a:xfrm>
          <a:effectLst>
            <a:outerShdw blurRad="50800" dist="127000" dir="2700000" algn="tl" rotWithShape="0">
              <a:schemeClr val="bg1">
                <a:lumMod val="50000"/>
              </a:schemeClr>
            </a:outerShdw>
          </a:effectLst>
        </p:grpSpPr>
        <p:sp>
          <p:nvSpPr>
            <p:cNvPr id="308" name="Google Shape;247;p20">
              <a:extLst>
                <a:ext uri="{FF2B5EF4-FFF2-40B4-BE49-F238E27FC236}">
                  <a16:creationId xmlns:a16="http://schemas.microsoft.com/office/drawing/2014/main" id="{BC61AE2C-7BFA-A977-C7F5-B80F363FC9F1}"/>
                </a:ext>
              </a:extLst>
            </p:cNvPr>
            <p:cNvSpPr/>
            <p:nvPr/>
          </p:nvSpPr>
          <p:spPr>
            <a:xfrm>
              <a:off x="241100" y="261200"/>
              <a:ext cx="3600000" cy="34920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248;p20">
              <a:extLst>
                <a:ext uri="{FF2B5EF4-FFF2-40B4-BE49-F238E27FC236}">
                  <a16:creationId xmlns:a16="http://schemas.microsoft.com/office/drawing/2014/main" id="{FA22332D-EE5D-EDFB-C888-95DF12BC18B9}"/>
                </a:ext>
              </a:extLst>
            </p:cNvPr>
            <p:cNvSpPr/>
            <p:nvPr/>
          </p:nvSpPr>
          <p:spPr>
            <a:xfrm>
              <a:off x="881620" y="2237758"/>
              <a:ext cx="2308800" cy="1354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249;p20">
              <a:extLst>
                <a:ext uri="{FF2B5EF4-FFF2-40B4-BE49-F238E27FC236}">
                  <a16:creationId xmlns:a16="http://schemas.microsoft.com/office/drawing/2014/main" id="{C37C9CE3-BCEF-9448-4A72-40B980A3A9BB}"/>
                </a:ext>
              </a:extLst>
            </p:cNvPr>
            <p:cNvSpPr/>
            <p:nvPr/>
          </p:nvSpPr>
          <p:spPr>
            <a:xfrm>
              <a:off x="961100" y="65970"/>
              <a:ext cx="2160000" cy="4320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b="1" dirty="0" err="1">
                  <a:solidFill>
                    <a:srgbClr val="000000"/>
                  </a:solidFill>
                </a:rPr>
                <a:t>날짜별</a:t>
              </a:r>
              <a:r>
                <a:rPr lang="ko-KR" b="1" dirty="0">
                  <a:solidFill>
                    <a:srgbClr val="000000"/>
                  </a:solidFill>
                </a:rPr>
                <a:t> 현황</a:t>
              </a:r>
              <a:endParaRPr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1" name="Google Shape;250;p20">
              <a:extLst>
                <a:ext uri="{FF2B5EF4-FFF2-40B4-BE49-F238E27FC236}">
                  <a16:creationId xmlns:a16="http://schemas.microsoft.com/office/drawing/2014/main" id="{B403E383-A492-BED1-5F5A-03D70995EB0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25230" y="2326896"/>
              <a:ext cx="1049550" cy="104954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12" name="Google Shape;251;p20" title="차트">
              <a:extLst>
                <a:ext uri="{FF2B5EF4-FFF2-40B4-BE49-F238E27FC236}">
                  <a16:creationId xmlns:a16="http://schemas.microsoft.com/office/drawing/2014/main" id="{92120D1B-DCE2-D3BA-DAFE-7C0BAE619691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79625" y="675500"/>
              <a:ext cx="2313000" cy="1430198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313" name="Google Shape;305;p21">
            <a:extLst>
              <a:ext uri="{FF2B5EF4-FFF2-40B4-BE49-F238E27FC236}">
                <a16:creationId xmlns:a16="http://schemas.microsoft.com/office/drawing/2014/main" id="{47854240-2CD5-BFA8-532A-E8FCE72A2F0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51866" y="3159300"/>
            <a:ext cx="6120000" cy="6480000"/>
          </a:xfrm>
          <a:prstGeom prst="rect">
            <a:avLst/>
          </a:prstGeom>
          <a:noFill/>
          <a:ln>
            <a:noFill/>
          </a:ln>
          <a:effectLst>
            <a:outerShdw blurRad="50800" dist="127000" dir="2700000" algn="tl" rotWithShape="0">
              <a:schemeClr val="bg1">
                <a:lumMod val="50000"/>
              </a:schemeClr>
            </a:outerShdw>
          </a:effectLst>
        </p:spPr>
      </p:pic>
      <p:pic>
        <p:nvPicPr>
          <p:cNvPr id="314" name="Google Shape;306;p21">
            <a:extLst>
              <a:ext uri="{FF2B5EF4-FFF2-40B4-BE49-F238E27FC236}">
                <a16:creationId xmlns:a16="http://schemas.microsoft.com/office/drawing/2014/main" id="{9D50D541-7A85-6B4A-94ED-8C95A0BE86D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51866" y="3159300"/>
            <a:ext cx="6120000" cy="6480000"/>
          </a:xfrm>
          <a:prstGeom prst="rect">
            <a:avLst/>
          </a:prstGeom>
          <a:noFill/>
          <a:ln>
            <a:noFill/>
          </a:ln>
          <a:effectLst>
            <a:outerShdw blurRad="50800" dist="127000" dir="2700000" algn="tl" rotWithShape="0">
              <a:schemeClr val="bg1">
                <a:lumMod val="50000"/>
              </a:schemeClr>
            </a:outerShdw>
          </a:effectLst>
        </p:spPr>
      </p:pic>
      <p:pic>
        <p:nvPicPr>
          <p:cNvPr id="315" name="Google Shape;304;p21">
            <a:extLst>
              <a:ext uri="{FF2B5EF4-FFF2-40B4-BE49-F238E27FC236}">
                <a16:creationId xmlns:a16="http://schemas.microsoft.com/office/drawing/2014/main" id="{5BC9CB53-7738-C575-2C54-2E48BC66D36A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51866" y="3159300"/>
            <a:ext cx="6120000" cy="64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화살표: 오른쪽 315">
            <a:extLst>
              <a:ext uri="{FF2B5EF4-FFF2-40B4-BE49-F238E27FC236}">
                <a16:creationId xmlns:a16="http://schemas.microsoft.com/office/drawing/2014/main" id="{2215C3FC-19F7-565E-00D6-32445DDADFAC}"/>
              </a:ext>
            </a:extLst>
          </p:cNvPr>
          <p:cNvSpPr/>
          <p:nvPr/>
        </p:nvSpPr>
        <p:spPr>
          <a:xfrm>
            <a:off x="7923764" y="5862261"/>
            <a:ext cx="1930849" cy="11660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127000" dir="2700000" algn="tl" rotWithShape="0">
              <a:schemeClr val="bg1">
                <a:lumMod val="50000"/>
              </a:schemeClr>
            </a:outerShdw>
            <a:softEdge rad="6350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화살표: 오른쪽 316">
            <a:extLst>
              <a:ext uri="{FF2B5EF4-FFF2-40B4-BE49-F238E27FC236}">
                <a16:creationId xmlns:a16="http://schemas.microsoft.com/office/drawing/2014/main" id="{0C673FC0-0F6A-0545-22C7-DBC143EBEAFC}"/>
              </a:ext>
            </a:extLst>
          </p:cNvPr>
          <p:cNvSpPr/>
          <p:nvPr/>
        </p:nvSpPr>
        <p:spPr>
          <a:xfrm>
            <a:off x="7923764" y="5862261"/>
            <a:ext cx="1930849" cy="11660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127000" dir="2700000" algn="tl" rotWithShape="0">
              <a:schemeClr val="bg1">
                <a:lumMod val="50000"/>
              </a:schemeClr>
            </a:outerShdw>
            <a:softEdge rad="6350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화살표: 오른쪽 317">
            <a:extLst>
              <a:ext uri="{FF2B5EF4-FFF2-40B4-BE49-F238E27FC236}">
                <a16:creationId xmlns:a16="http://schemas.microsoft.com/office/drawing/2014/main" id="{F7B2D829-0473-038D-B9F1-9CA79CD97417}"/>
              </a:ext>
            </a:extLst>
          </p:cNvPr>
          <p:cNvSpPr/>
          <p:nvPr/>
        </p:nvSpPr>
        <p:spPr>
          <a:xfrm>
            <a:off x="7923764" y="5862261"/>
            <a:ext cx="1930849" cy="11660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127000" dir="2700000" algn="tl" rotWithShape="0">
              <a:schemeClr val="bg1">
                <a:lumMod val="50000"/>
              </a:schemeClr>
            </a:outerShdw>
            <a:softEdge rad="6350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9" name="화살표: 오른쪽 318">
            <a:extLst>
              <a:ext uri="{FF2B5EF4-FFF2-40B4-BE49-F238E27FC236}">
                <a16:creationId xmlns:a16="http://schemas.microsoft.com/office/drawing/2014/main" id="{51FAD38D-84D1-AD2C-AA89-5A7F7C89D568}"/>
              </a:ext>
            </a:extLst>
          </p:cNvPr>
          <p:cNvSpPr/>
          <p:nvPr/>
        </p:nvSpPr>
        <p:spPr>
          <a:xfrm>
            <a:off x="7923764" y="5862261"/>
            <a:ext cx="1930849" cy="11660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127000" dir="2700000" algn="tl" rotWithShape="0">
              <a:schemeClr val="bg1">
                <a:lumMod val="50000"/>
              </a:schemeClr>
            </a:outerShdw>
            <a:softEdge rad="6350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화살표: 오른쪽 319">
            <a:extLst>
              <a:ext uri="{FF2B5EF4-FFF2-40B4-BE49-F238E27FC236}">
                <a16:creationId xmlns:a16="http://schemas.microsoft.com/office/drawing/2014/main" id="{5AE85EA0-3243-BCEB-5A77-E85AFDA40F0C}"/>
              </a:ext>
            </a:extLst>
          </p:cNvPr>
          <p:cNvSpPr/>
          <p:nvPr/>
        </p:nvSpPr>
        <p:spPr>
          <a:xfrm>
            <a:off x="7923764" y="5862261"/>
            <a:ext cx="1930849" cy="116608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127000" dir="2700000" algn="tl" rotWithShape="0">
              <a:schemeClr val="bg1">
                <a:lumMod val="50000"/>
              </a:schemeClr>
            </a:outerShdw>
            <a:softEdge rad="6350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1" name="Google Shape;324;p23">
            <a:extLst>
              <a:ext uri="{FF2B5EF4-FFF2-40B4-BE49-F238E27FC236}">
                <a16:creationId xmlns:a16="http://schemas.microsoft.com/office/drawing/2014/main" id="{814ACDA4-34DA-C901-87C6-0916797B0AF6}"/>
              </a:ext>
            </a:extLst>
          </p:cNvPr>
          <p:cNvSpPr txBox="1"/>
          <p:nvPr/>
        </p:nvSpPr>
        <p:spPr>
          <a:xfrm>
            <a:off x="2837992" y="2769181"/>
            <a:ext cx="214189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</a:pPr>
            <a:r>
              <a:rPr lang="ko-KR" altLang="en-US" sz="2100" dirty="0"/>
              <a:t>화면 설계서</a:t>
            </a:r>
            <a:endParaRPr sz="2100" dirty="0"/>
          </a:p>
        </p:txBody>
      </p:sp>
      <p:sp>
        <p:nvSpPr>
          <p:cNvPr id="322" name="Google Shape;324;p23">
            <a:extLst>
              <a:ext uri="{FF2B5EF4-FFF2-40B4-BE49-F238E27FC236}">
                <a16:creationId xmlns:a16="http://schemas.microsoft.com/office/drawing/2014/main" id="{DC1C0DC4-4514-5E99-0E7D-1828E56F2C6A}"/>
              </a:ext>
            </a:extLst>
          </p:cNvPr>
          <p:cNvSpPr txBox="1"/>
          <p:nvPr/>
        </p:nvSpPr>
        <p:spPr>
          <a:xfrm>
            <a:off x="12764924" y="2769181"/>
            <a:ext cx="2141899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</a:pPr>
            <a:r>
              <a:rPr lang="ko-KR" altLang="en-US" sz="2100" dirty="0"/>
              <a:t>실제 화면</a:t>
            </a:r>
            <a:endParaRPr sz="2100" dirty="0"/>
          </a:p>
        </p:txBody>
      </p:sp>
      <p:sp>
        <p:nvSpPr>
          <p:cNvPr id="323" name="Object 9">
            <a:extLst>
              <a:ext uri="{FF2B5EF4-FFF2-40B4-BE49-F238E27FC236}">
                <a16:creationId xmlns:a16="http://schemas.microsoft.com/office/drawing/2014/main" id="{D69E25E9-56E6-72F1-14A8-701382709C5E}"/>
              </a:ext>
            </a:extLst>
          </p:cNvPr>
          <p:cNvSpPr txBox="1"/>
          <p:nvPr/>
        </p:nvSpPr>
        <p:spPr>
          <a:xfrm>
            <a:off x="1934083" y="894697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b="1" kern="0" spc="-200" dirty="0">
                <a:solidFill>
                  <a:srgbClr val="4033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Square Bold" pitchFamily="34" charset="0"/>
              </a:rPr>
              <a:t>웹 페이지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5" name="Object 21">
            <a:extLst>
              <a:ext uri="{FF2B5EF4-FFF2-40B4-BE49-F238E27FC236}">
                <a16:creationId xmlns:a16="http://schemas.microsoft.com/office/drawing/2014/main" id="{DFBE653A-D546-FB7B-C194-CBF8659F2204}"/>
              </a:ext>
            </a:extLst>
          </p:cNvPr>
          <p:cNvSpPr txBox="1"/>
          <p:nvPr/>
        </p:nvSpPr>
        <p:spPr>
          <a:xfrm>
            <a:off x="1934083" y="1456134"/>
            <a:ext cx="1154688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ko-KR" sz="2100" i="0" dirty="0">
                <a:solidFill>
                  <a:srgbClr val="000000"/>
                </a:solidFill>
                <a:effectLst/>
                <a:latin typeface="noto"/>
              </a:rPr>
              <a:t>Web </a:t>
            </a:r>
            <a:r>
              <a:rPr lang="en-US" altLang="ko-KR" sz="2100" dirty="0">
                <a:cs typeface="Calibri"/>
              </a:rPr>
              <a:t>page</a:t>
            </a:r>
            <a:endParaRPr lang="ko-KR" altLang="en-US" sz="2100" dirty="0"/>
          </a:p>
        </p:txBody>
      </p:sp>
      <p:pic>
        <p:nvPicPr>
          <p:cNvPr id="328" name="그림 34">
            <a:extLst>
              <a:ext uri="{FF2B5EF4-FFF2-40B4-BE49-F238E27FC236}">
                <a16:creationId xmlns:a16="http://schemas.microsoft.com/office/drawing/2014/main" id="{BE1822CD-937D-EC86-15A8-48F0950CB5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42900"/>
            <a:ext cx="1367088" cy="11656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B5569C-6513-A1E2-B934-3DDF4AB414A2}"/>
              </a:ext>
            </a:extLst>
          </p:cNvPr>
          <p:cNvSpPr txBox="1"/>
          <p:nvPr/>
        </p:nvSpPr>
        <p:spPr>
          <a:xfrm>
            <a:off x="6299200" y="-5757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/>
      <p:bldP spid="302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1" grpId="0"/>
      <p:bldP spid="3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22A0BEB4-CD8E-732B-D530-BF1709D15497}"/>
              </a:ext>
            </a:extLst>
          </p:cNvPr>
          <p:cNvGrpSpPr/>
          <p:nvPr/>
        </p:nvGrpSpPr>
        <p:grpSpPr>
          <a:xfrm>
            <a:off x="152400" y="0"/>
            <a:ext cx="18285714" cy="10285714"/>
            <a:chOff x="0" y="0"/>
            <a:chExt cx="18285714" cy="10285714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D17827EB-2F30-5023-8569-087005FDD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3B0928-727D-6352-EFFD-F07938DFFE55}"/>
              </a:ext>
            </a:extLst>
          </p:cNvPr>
          <p:cNvSpPr/>
          <p:nvPr/>
        </p:nvSpPr>
        <p:spPr>
          <a:xfrm rot="21419316">
            <a:off x="4281830" y="2353947"/>
            <a:ext cx="10686025" cy="68355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E667CDC-DEFE-357B-9E7E-56FB1F945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61" y="2329575"/>
            <a:ext cx="10423319" cy="6716878"/>
          </a:xfrm>
        </p:spPr>
      </p:pic>
      <p:sp>
        <p:nvSpPr>
          <p:cNvPr id="10" name="Freeform 133">
            <a:extLst>
              <a:ext uri="{FF2B5EF4-FFF2-40B4-BE49-F238E27FC236}">
                <a16:creationId xmlns:a16="http://schemas.microsoft.com/office/drawing/2014/main" id="{9C90709B-E3FB-25E0-8F9F-CA9D716C4C95}"/>
              </a:ext>
            </a:extLst>
          </p:cNvPr>
          <p:cNvSpPr>
            <a:spLocks noEditPoints="1"/>
          </p:cNvSpPr>
          <p:nvPr/>
        </p:nvSpPr>
        <p:spPr bwMode="auto">
          <a:xfrm>
            <a:off x="1418701" y="1261721"/>
            <a:ext cx="701773" cy="808097"/>
          </a:xfrm>
          <a:custGeom>
            <a:avLst/>
            <a:gdLst>
              <a:gd name="T0" fmla="*/ 42 w 42"/>
              <a:gd name="T1" fmla="*/ 7 h 48"/>
              <a:gd name="T2" fmla="*/ 42 w 42"/>
              <a:gd name="T3" fmla="*/ 10 h 48"/>
              <a:gd name="T4" fmla="*/ 21 w 42"/>
              <a:gd name="T5" fmla="*/ 17 h 48"/>
              <a:gd name="T6" fmla="*/ 0 w 42"/>
              <a:gd name="T7" fmla="*/ 10 h 48"/>
              <a:gd name="T8" fmla="*/ 0 w 42"/>
              <a:gd name="T9" fmla="*/ 7 h 48"/>
              <a:gd name="T10" fmla="*/ 21 w 42"/>
              <a:gd name="T11" fmla="*/ 0 h 48"/>
              <a:gd name="T12" fmla="*/ 42 w 42"/>
              <a:gd name="T13" fmla="*/ 7 h 48"/>
              <a:gd name="T14" fmla="*/ 42 w 42"/>
              <a:gd name="T15" fmla="*/ 16 h 48"/>
              <a:gd name="T16" fmla="*/ 42 w 42"/>
              <a:gd name="T17" fmla="*/ 21 h 48"/>
              <a:gd name="T18" fmla="*/ 21 w 42"/>
              <a:gd name="T19" fmla="*/ 27 h 48"/>
              <a:gd name="T20" fmla="*/ 0 w 42"/>
              <a:gd name="T21" fmla="*/ 21 h 48"/>
              <a:gd name="T22" fmla="*/ 0 w 42"/>
              <a:gd name="T23" fmla="*/ 16 h 48"/>
              <a:gd name="T24" fmla="*/ 21 w 42"/>
              <a:gd name="T25" fmla="*/ 21 h 48"/>
              <a:gd name="T26" fmla="*/ 42 w 42"/>
              <a:gd name="T27" fmla="*/ 16 h 48"/>
              <a:gd name="T28" fmla="*/ 42 w 42"/>
              <a:gd name="T29" fmla="*/ 26 h 48"/>
              <a:gd name="T30" fmla="*/ 42 w 42"/>
              <a:gd name="T31" fmla="*/ 31 h 48"/>
              <a:gd name="T32" fmla="*/ 21 w 42"/>
              <a:gd name="T33" fmla="*/ 38 h 48"/>
              <a:gd name="T34" fmla="*/ 0 w 42"/>
              <a:gd name="T35" fmla="*/ 31 h 48"/>
              <a:gd name="T36" fmla="*/ 0 w 42"/>
              <a:gd name="T37" fmla="*/ 26 h 48"/>
              <a:gd name="T38" fmla="*/ 21 w 42"/>
              <a:gd name="T39" fmla="*/ 31 h 48"/>
              <a:gd name="T40" fmla="*/ 42 w 42"/>
              <a:gd name="T41" fmla="*/ 26 h 48"/>
              <a:gd name="T42" fmla="*/ 42 w 42"/>
              <a:gd name="T43" fmla="*/ 37 h 48"/>
              <a:gd name="T44" fmla="*/ 42 w 42"/>
              <a:gd name="T45" fmla="*/ 41 h 48"/>
              <a:gd name="T46" fmla="*/ 21 w 42"/>
              <a:gd name="T47" fmla="*/ 48 h 48"/>
              <a:gd name="T48" fmla="*/ 0 w 42"/>
              <a:gd name="T49" fmla="*/ 41 h 48"/>
              <a:gd name="T50" fmla="*/ 0 w 42"/>
              <a:gd name="T51" fmla="*/ 37 h 48"/>
              <a:gd name="T52" fmla="*/ 21 w 42"/>
              <a:gd name="T53" fmla="*/ 41 h 48"/>
              <a:gd name="T54" fmla="*/ 42 w 42"/>
              <a:gd name="T55" fmla="*/ 3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" h="48">
                <a:moveTo>
                  <a:pt x="42" y="7"/>
                </a:moveTo>
                <a:cubicBezTo>
                  <a:pt x="42" y="10"/>
                  <a:pt x="42" y="10"/>
                  <a:pt x="42" y="10"/>
                </a:cubicBezTo>
                <a:cubicBezTo>
                  <a:pt x="42" y="14"/>
                  <a:pt x="32" y="17"/>
                  <a:pt x="21" y="17"/>
                </a:cubicBezTo>
                <a:cubicBezTo>
                  <a:pt x="10" y="17"/>
                  <a:pt x="0" y="14"/>
                  <a:pt x="0" y="1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10" y="0"/>
                  <a:pt x="21" y="0"/>
                </a:cubicBezTo>
                <a:cubicBezTo>
                  <a:pt x="32" y="0"/>
                  <a:pt x="42" y="3"/>
                  <a:pt x="42" y="7"/>
                </a:cubicBezTo>
                <a:close/>
                <a:moveTo>
                  <a:pt x="42" y="16"/>
                </a:moveTo>
                <a:cubicBezTo>
                  <a:pt x="42" y="21"/>
                  <a:pt x="42" y="21"/>
                  <a:pt x="42" y="21"/>
                </a:cubicBezTo>
                <a:cubicBezTo>
                  <a:pt x="42" y="24"/>
                  <a:pt x="32" y="27"/>
                  <a:pt x="21" y="27"/>
                </a:cubicBezTo>
                <a:cubicBezTo>
                  <a:pt x="10" y="27"/>
                  <a:pt x="0" y="24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5" y="19"/>
                  <a:pt x="13" y="21"/>
                  <a:pt x="21" y="21"/>
                </a:cubicBezTo>
                <a:cubicBezTo>
                  <a:pt x="29" y="21"/>
                  <a:pt x="37" y="19"/>
                  <a:pt x="42" y="16"/>
                </a:cubicBezTo>
                <a:close/>
                <a:moveTo>
                  <a:pt x="42" y="26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35"/>
                  <a:pt x="32" y="38"/>
                  <a:pt x="21" y="38"/>
                </a:cubicBezTo>
                <a:cubicBezTo>
                  <a:pt x="10" y="38"/>
                  <a:pt x="0" y="35"/>
                  <a:pt x="0" y="31"/>
                </a:cubicBezTo>
                <a:cubicBezTo>
                  <a:pt x="0" y="26"/>
                  <a:pt x="0" y="26"/>
                  <a:pt x="0" y="26"/>
                </a:cubicBezTo>
                <a:cubicBezTo>
                  <a:pt x="5" y="29"/>
                  <a:pt x="13" y="31"/>
                  <a:pt x="21" y="31"/>
                </a:cubicBezTo>
                <a:cubicBezTo>
                  <a:pt x="29" y="31"/>
                  <a:pt x="37" y="29"/>
                  <a:pt x="42" y="26"/>
                </a:cubicBezTo>
                <a:close/>
                <a:moveTo>
                  <a:pt x="42" y="37"/>
                </a:moveTo>
                <a:cubicBezTo>
                  <a:pt x="42" y="41"/>
                  <a:pt x="42" y="41"/>
                  <a:pt x="42" y="41"/>
                </a:cubicBezTo>
                <a:cubicBezTo>
                  <a:pt x="42" y="45"/>
                  <a:pt x="32" y="48"/>
                  <a:pt x="21" y="48"/>
                </a:cubicBezTo>
                <a:cubicBezTo>
                  <a:pt x="10" y="48"/>
                  <a:pt x="0" y="45"/>
                  <a:pt x="0" y="41"/>
                </a:cubicBezTo>
                <a:cubicBezTo>
                  <a:pt x="0" y="37"/>
                  <a:pt x="0" y="37"/>
                  <a:pt x="0" y="37"/>
                </a:cubicBezTo>
                <a:cubicBezTo>
                  <a:pt x="5" y="40"/>
                  <a:pt x="13" y="41"/>
                  <a:pt x="21" y="41"/>
                </a:cubicBezTo>
                <a:cubicBezTo>
                  <a:pt x="29" y="41"/>
                  <a:pt x="37" y="40"/>
                  <a:pt x="42" y="3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/>
          </a:extLst>
        </p:spPr>
        <p:txBody>
          <a:bodyPr/>
          <a:lstStyle/>
          <a:p>
            <a:pPr>
              <a:defRPr/>
            </a:pPr>
            <a:endParaRPr lang="id-ID" sz="2707">
              <a:solidFill>
                <a:srgbClr val="4C66BC"/>
              </a:solidFill>
            </a:endParaRP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60607388-6032-0209-7C0A-61746D74E5B0}"/>
              </a:ext>
            </a:extLst>
          </p:cNvPr>
          <p:cNvSpPr txBox="1"/>
          <p:nvPr/>
        </p:nvSpPr>
        <p:spPr>
          <a:xfrm>
            <a:off x="2219371" y="1352695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kern="0" spc="-200" dirty="0">
                <a:solidFill>
                  <a:srgbClr val="403322"/>
                </a:solidFill>
                <a:latin typeface="NanumSquare Bold" pitchFamily="34" charset="0"/>
              </a:rPr>
              <a:t>Database</a:t>
            </a:r>
            <a:endParaRPr 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A7B726-8BB3-7E67-3F4A-FDFB44A0D4E4}"/>
              </a:ext>
            </a:extLst>
          </p:cNvPr>
          <p:cNvGrpSpPr/>
          <p:nvPr/>
        </p:nvGrpSpPr>
        <p:grpSpPr>
          <a:xfrm>
            <a:off x="5070161" y="2685342"/>
            <a:ext cx="4189387" cy="494494"/>
            <a:chOff x="6858000" y="2682137"/>
            <a:chExt cx="4189387" cy="49449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1BCDFB0-E555-F65B-844D-2779DA23D1D5}"/>
                </a:ext>
              </a:extLst>
            </p:cNvPr>
            <p:cNvSpPr/>
            <p:nvPr/>
          </p:nvSpPr>
          <p:spPr>
            <a:xfrm>
              <a:off x="6858000" y="2682137"/>
              <a:ext cx="4189387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펜고딕L" panose="02020600000000000000" pitchFamily="18" charset="-127"/>
                  <a:ea typeface="a펜고딕L" panose="02020600000000000000" pitchFamily="18" charset="-127"/>
                </a:rPr>
                <a:t> </a:t>
              </a:r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펜고딕L" panose="02020600000000000000" pitchFamily="18" charset="-127"/>
                  <a:ea typeface="a펜고딕L" panose="02020600000000000000" pitchFamily="18" charset="-127"/>
                </a:rPr>
                <a:t>ERD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3F4770-DA9C-757D-2653-56523FBBE770}"/>
                </a:ext>
              </a:extLst>
            </p:cNvPr>
            <p:cNvSpPr/>
            <p:nvPr/>
          </p:nvSpPr>
          <p:spPr>
            <a:xfrm>
              <a:off x="6868375" y="2854295"/>
              <a:ext cx="59526" cy="2559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자유형 3">
            <a:extLst>
              <a:ext uri="{FF2B5EF4-FFF2-40B4-BE49-F238E27FC236}">
                <a16:creationId xmlns:a16="http://schemas.microsoft.com/office/drawing/2014/main" id="{54BD2252-EDB4-1C14-5267-AAAF29AF2381}"/>
              </a:ext>
            </a:extLst>
          </p:cNvPr>
          <p:cNvSpPr/>
          <p:nvPr/>
        </p:nvSpPr>
        <p:spPr>
          <a:xfrm rot="20726064">
            <a:off x="4635206" y="2114382"/>
            <a:ext cx="232892" cy="651304"/>
          </a:xfrm>
          <a:custGeom>
            <a:avLst/>
            <a:gdLst>
              <a:gd name="connsiteX0" fmla="*/ 189576 w 379152"/>
              <a:gd name="connsiteY0" fmla="*/ 0 h 1235034"/>
              <a:gd name="connsiteX1" fmla="*/ 379152 w 379152"/>
              <a:gd name="connsiteY1" fmla="*/ 189576 h 1235034"/>
              <a:gd name="connsiteX2" fmla="*/ 379152 w 379152"/>
              <a:gd name="connsiteY2" fmla="*/ 1045458 h 1235034"/>
              <a:gd name="connsiteX3" fmla="*/ 189576 w 379152"/>
              <a:gd name="connsiteY3" fmla="*/ 1235034 h 1235034"/>
              <a:gd name="connsiteX4" fmla="*/ 0 w 379152"/>
              <a:gd name="connsiteY4" fmla="*/ 1045458 h 1235034"/>
              <a:gd name="connsiteX5" fmla="*/ 0 w 379152"/>
              <a:gd name="connsiteY5" fmla="*/ 491878 h 1235034"/>
              <a:gd name="connsiteX6" fmla="*/ 45576 w 379152"/>
              <a:gd name="connsiteY6" fmla="*/ 491878 h 1235034"/>
              <a:gd name="connsiteX7" fmla="*/ 45576 w 379152"/>
              <a:gd name="connsiteY7" fmla="*/ 1025585 h 1235034"/>
              <a:gd name="connsiteX8" fmla="*/ 189576 w 379152"/>
              <a:gd name="connsiteY8" fmla="*/ 1169585 h 1235034"/>
              <a:gd name="connsiteX9" fmla="*/ 333576 w 379152"/>
              <a:gd name="connsiteY9" fmla="*/ 1025585 h 1235034"/>
              <a:gd name="connsiteX10" fmla="*/ 333576 w 379152"/>
              <a:gd name="connsiteY10" fmla="*/ 209448 h 1235034"/>
              <a:gd name="connsiteX11" fmla="*/ 189576 w 379152"/>
              <a:gd name="connsiteY11" fmla="*/ 65448 h 1235034"/>
              <a:gd name="connsiteX12" fmla="*/ 45576 w 379152"/>
              <a:gd name="connsiteY12" fmla="*/ 209448 h 1235034"/>
              <a:gd name="connsiteX13" fmla="*/ 45576 w 379152"/>
              <a:gd name="connsiteY13" fmla="*/ 341477 h 1235034"/>
              <a:gd name="connsiteX14" fmla="*/ 0 w 379152"/>
              <a:gd name="connsiteY14" fmla="*/ 341477 h 1235034"/>
              <a:gd name="connsiteX15" fmla="*/ 0 w 379152"/>
              <a:gd name="connsiteY15" fmla="*/ 189576 h 1235034"/>
              <a:gd name="connsiteX16" fmla="*/ 189576 w 379152"/>
              <a:gd name="connsiteY16" fmla="*/ 0 h 12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9152" h="1235034">
                <a:moveTo>
                  <a:pt x="189576" y="0"/>
                </a:moveTo>
                <a:cubicBezTo>
                  <a:pt x="294276" y="0"/>
                  <a:pt x="379152" y="84876"/>
                  <a:pt x="379152" y="189576"/>
                </a:cubicBezTo>
                <a:lnTo>
                  <a:pt x="379152" y="1045458"/>
                </a:lnTo>
                <a:cubicBezTo>
                  <a:pt x="379152" y="1150158"/>
                  <a:pt x="294276" y="1235034"/>
                  <a:pt x="189576" y="1235034"/>
                </a:cubicBezTo>
                <a:cubicBezTo>
                  <a:pt x="84876" y="1235034"/>
                  <a:pt x="0" y="1150158"/>
                  <a:pt x="0" y="1045458"/>
                </a:cubicBezTo>
                <a:lnTo>
                  <a:pt x="0" y="491878"/>
                </a:lnTo>
                <a:lnTo>
                  <a:pt x="45576" y="491878"/>
                </a:lnTo>
                <a:lnTo>
                  <a:pt x="45576" y="1025585"/>
                </a:lnTo>
                <a:cubicBezTo>
                  <a:pt x="45576" y="1105114"/>
                  <a:pt x="110047" y="1169585"/>
                  <a:pt x="189576" y="1169585"/>
                </a:cubicBezTo>
                <a:cubicBezTo>
                  <a:pt x="269105" y="1169585"/>
                  <a:pt x="333576" y="1105114"/>
                  <a:pt x="333576" y="1025585"/>
                </a:cubicBezTo>
                <a:lnTo>
                  <a:pt x="333576" y="209448"/>
                </a:lnTo>
                <a:cubicBezTo>
                  <a:pt x="333576" y="129919"/>
                  <a:pt x="269105" y="65448"/>
                  <a:pt x="189576" y="65448"/>
                </a:cubicBezTo>
                <a:cubicBezTo>
                  <a:pt x="110047" y="65448"/>
                  <a:pt x="45576" y="129919"/>
                  <a:pt x="45576" y="209448"/>
                </a:cubicBezTo>
                <a:lnTo>
                  <a:pt x="45576" y="341477"/>
                </a:lnTo>
                <a:lnTo>
                  <a:pt x="0" y="341477"/>
                </a:lnTo>
                <a:lnTo>
                  <a:pt x="0" y="189576"/>
                </a:lnTo>
                <a:cubicBezTo>
                  <a:pt x="0" y="84876"/>
                  <a:pt x="84876" y="0"/>
                  <a:pt x="18957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3253AEE-38FB-1BFD-26DB-A54EB41BF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367" y="7690409"/>
            <a:ext cx="2360367" cy="1775073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6F00D5F8-9369-E842-2430-F124F1E69E72}"/>
              </a:ext>
            </a:extLst>
          </p:cNvPr>
          <p:cNvGrpSpPr/>
          <p:nvPr/>
        </p:nvGrpSpPr>
        <p:grpSpPr>
          <a:xfrm>
            <a:off x="17457467" y="-1328860"/>
            <a:ext cx="323165" cy="15438961"/>
            <a:chOff x="17457467" y="-1328860"/>
            <a:chExt cx="323165" cy="15438961"/>
          </a:xfrm>
        </p:grpSpPr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FABCF80C-A025-1616-4097-C8D7648E0FBE}"/>
                </a:ext>
              </a:extLst>
            </p:cNvPr>
            <p:cNvSpPr txBox="1"/>
            <p:nvPr/>
          </p:nvSpPr>
          <p:spPr>
            <a:xfrm rot="16200000">
              <a:off x="9899569" y="6229038"/>
              <a:ext cx="15438961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by           </a:t>
              </a:r>
              <a:r>
                <a:rPr lang="en-US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 </a:t>
              </a:r>
              <a:r>
                <a:rPr lang="en-US" sz="1500" kern="0" spc="200" dirty="0" err="1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gi</a:t>
              </a:r>
              <a:r>
                <a:rPr lang="en-US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 AI school IoT_ Aqu4MEN</a:t>
              </a:r>
              <a:endParaRPr lang="en-US" dirty="0"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E3EAC325-D721-5D80-E454-51DC3B502C58}"/>
                </a:ext>
              </a:extLst>
            </p:cNvPr>
            <p:cNvSpPr txBox="1"/>
            <p:nvPr/>
          </p:nvSpPr>
          <p:spPr>
            <a:xfrm rot="16200000">
              <a:off x="16815004" y="1854530"/>
              <a:ext cx="1608091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019</a:t>
              </a:r>
              <a:endParaRPr lang="en-US" dirty="0"/>
            </a:p>
          </p:txBody>
        </p:sp>
      </p:grpSp>
      <p:sp>
        <p:nvSpPr>
          <p:cNvPr id="33" name="Object 8">
            <a:extLst>
              <a:ext uri="{FF2B5EF4-FFF2-40B4-BE49-F238E27FC236}">
                <a16:creationId xmlns:a16="http://schemas.microsoft.com/office/drawing/2014/main" id="{B29CEA55-0864-ACE2-0101-2CD5C0822A58}"/>
              </a:ext>
            </a:extLst>
          </p:cNvPr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itchFamily="34" charset="0"/>
                <a:cs typeface="IBM Plex Sans KR" pitchFamily="34" charset="0"/>
              </a:rPr>
              <a:t>019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663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0E4AF09C-F2CF-BDE5-404A-84A95E6315B8}"/>
              </a:ext>
            </a:extLst>
          </p:cNvPr>
          <p:cNvGrpSpPr/>
          <p:nvPr/>
        </p:nvGrpSpPr>
        <p:grpSpPr>
          <a:xfrm>
            <a:off x="-152400" y="-210692"/>
            <a:ext cx="18913165" cy="10550366"/>
            <a:chOff x="-149393" y="-54267"/>
            <a:chExt cx="18913165" cy="10550366"/>
          </a:xfrm>
        </p:grpSpPr>
        <p:pic>
          <p:nvPicPr>
            <p:cNvPr id="30" name="Google Shape;176;p20">
              <a:extLst>
                <a:ext uri="{FF2B5EF4-FFF2-40B4-BE49-F238E27FC236}">
                  <a16:creationId xmlns:a16="http://schemas.microsoft.com/office/drawing/2014/main" id="{B6DF7494-14AC-DA49-96D4-E41AAC4B56D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285" y="-54267"/>
              <a:ext cx="18285715" cy="10285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96;p21">
              <a:extLst>
                <a:ext uri="{FF2B5EF4-FFF2-40B4-BE49-F238E27FC236}">
                  <a16:creationId xmlns:a16="http://schemas.microsoft.com/office/drawing/2014/main" id="{DEBBDC27-6AB2-8219-B228-66ACF5BCBAD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49393" y="7633240"/>
              <a:ext cx="18913165" cy="28628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932B23-D143-1FA8-0BED-0511C436664F}"/>
              </a:ext>
            </a:extLst>
          </p:cNvPr>
          <p:cNvSpPr txBox="1"/>
          <p:nvPr/>
        </p:nvSpPr>
        <p:spPr>
          <a:xfrm>
            <a:off x="12448" y="107061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가설 </a:t>
            </a:r>
            <a:r>
              <a:rPr lang="en-US" altLang="ko-KR" dirty="0"/>
              <a:t>-&gt; (</a:t>
            </a:r>
            <a:r>
              <a:rPr lang="ko-KR" altLang="en-US" dirty="0"/>
              <a:t>지도</a:t>
            </a:r>
            <a:r>
              <a:rPr lang="en-US" altLang="ko-KR" dirty="0"/>
              <a:t>) EDA -&gt; </a:t>
            </a:r>
            <a:r>
              <a:rPr lang="ko-KR" altLang="en-US" dirty="0"/>
              <a:t>모델링</a:t>
            </a:r>
            <a:r>
              <a:rPr lang="en-US" altLang="ko-KR" dirty="0"/>
              <a:t> -&gt; (</a:t>
            </a:r>
            <a:r>
              <a:rPr lang="ko-KR" altLang="en-US" dirty="0"/>
              <a:t>비지도</a:t>
            </a:r>
            <a:r>
              <a:rPr lang="en-US" altLang="ko-KR" dirty="0"/>
              <a:t>) </a:t>
            </a:r>
            <a:r>
              <a:rPr lang="ko-KR" altLang="en-US" dirty="0" err="1"/>
              <a:t>덴드로그램</a:t>
            </a:r>
            <a:r>
              <a:rPr lang="en-US" altLang="ko-KR" dirty="0"/>
              <a:t> -&gt;  </a:t>
            </a:r>
            <a:r>
              <a:rPr lang="ko-KR" altLang="en-US" dirty="0"/>
              <a:t>의의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39EAA3-D2B6-C79B-FF7F-BC59E1288F61}"/>
              </a:ext>
            </a:extLst>
          </p:cNvPr>
          <p:cNvGrpSpPr/>
          <p:nvPr/>
        </p:nvGrpSpPr>
        <p:grpSpPr>
          <a:xfrm>
            <a:off x="157115" y="186892"/>
            <a:ext cx="4587629" cy="1191459"/>
            <a:chOff x="11518545" y="3047194"/>
            <a:chExt cx="4797830" cy="1212475"/>
          </a:xfrm>
        </p:grpSpPr>
        <p:pic>
          <p:nvPicPr>
            <p:cNvPr id="19" name="그림 3">
              <a:extLst>
                <a:ext uri="{FF2B5EF4-FFF2-40B4-BE49-F238E27FC236}">
                  <a16:creationId xmlns:a16="http://schemas.microsoft.com/office/drawing/2014/main" id="{A3882073-3D49-C644-83D3-5B2500E15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18545" y="3047194"/>
              <a:ext cx="1553673" cy="12124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8330F0-69E7-1E29-7D16-F67C33F309E1}"/>
                </a:ext>
              </a:extLst>
            </p:cNvPr>
            <p:cNvSpPr txBox="1"/>
            <p:nvPr/>
          </p:nvSpPr>
          <p:spPr>
            <a:xfrm>
              <a:off x="12837846" y="3361042"/>
              <a:ext cx="3478529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3200" b="1" dirty="0" err="1">
                  <a:solidFill>
                    <a:srgbClr val="0070C0"/>
                  </a:solidFill>
                  <a:latin typeface="Malgun Gothic"/>
                  <a:ea typeface="Malgun Gothic"/>
                  <a:cs typeface="Calibri"/>
                </a:rPr>
                <a:t>M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Calibri"/>
                </a:rPr>
                <a:t>achine</a:t>
              </a:r>
              <a:r>
                <a:rPr lang="ko-KR" altLang="en-US" sz="2800" b="1" dirty="0">
                  <a:latin typeface="Malgun Gothic"/>
                  <a:ea typeface="Malgun Gothic"/>
                  <a:cs typeface="Calibri"/>
                </a:rPr>
                <a:t> </a:t>
              </a:r>
              <a:r>
                <a:rPr lang="ko-KR" altLang="en-US" sz="3200" b="1" dirty="0" err="1">
                  <a:solidFill>
                    <a:srgbClr val="FFC000"/>
                  </a:solidFill>
                  <a:latin typeface="Malgun Gothic"/>
                  <a:ea typeface="Malgun Gothic"/>
                  <a:cs typeface="Calibri"/>
                </a:rPr>
                <a:t>L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Calibri"/>
                </a:rPr>
                <a:t>earning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207384-494D-1A9C-24C5-C39805AD1FE9}"/>
              </a:ext>
            </a:extLst>
          </p:cNvPr>
          <p:cNvGrpSpPr/>
          <p:nvPr/>
        </p:nvGrpSpPr>
        <p:grpSpPr>
          <a:xfrm>
            <a:off x="381000" y="1562100"/>
            <a:ext cx="16535400" cy="1245578"/>
            <a:chOff x="381000" y="1562100"/>
            <a:chExt cx="16535400" cy="12455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1D0250-EB33-50CF-F42D-308BB3597E84}"/>
                </a:ext>
              </a:extLst>
            </p:cNvPr>
            <p:cNvSpPr txBox="1"/>
            <p:nvPr/>
          </p:nvSpPr>
          <p:spPr>
            <a:xfrm>
              <a:off x="381000" y="1562100"/>
              <a:ext cx="2514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/>
                <a:t>1. </a:t>
              </a:r>
              <a:r>
                <a:rPr lang="ko-KR" altLang="en-US" sz="3300" b="1" dirty="0"/>
                <a:t>문제정의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7FD66D-8A97-AA73-F437-6305CE6821DC}"/>
                </a:ext>
              </a:extLst>
            </p:cNvPr>
            <p:cNvSpPr txBox="1"/>
            <p:nvPr/>
          </p:nvSpPr>
          <p:spPr>
            <a:xfrm>
              <a:off x="747517" y="2392180"/>
              <a:ext cx="1616888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/>
                <a:t>가속도 센서를 이용하여 </a:t>
              </a:r>
              <a:r>
                <a:rPr lang="en-US" altLang="ko-KR" sz="2100" dirty="0"/>
                <a:t>0.1</a:t>
              </a:r>
              <a:r>
                <a:rPr lang="ko-KR" altLang="en-US" sz="2100" dirty="0"/>
                <a:t>초 단위로 수집한 각도</a:t>
              </a:r>
              <a:r>
                <a:rPr lang="en-US" altLang="ko-KR" sz="2100" dirty="0"/>
                <a:t>(Feature data)</a:t>
              </a:r>
              <a:r>
                <a:rPr lang="ko-KR" altLang="en-US" sz="2100" dirty="0"/>
                <a:t>로 </a:t>
              </a:r>
              <a:r>
                <a:rPr lang="en-US" altLang="ko-KR" sz="2100" dirty="0"/>
                <a:t> </a:t>
              </a:r>
              <a:r>
                <a:rPr lang="ko-KR" altLang="en-US" sz="2100" dirty="0"/>
                <a:t>수분 섭취량</a:t>
              </a:r>
              <a:r>
                <a:rPr lang="en-US" altLang="ko-KR" sz="2100" dirty="0"/>
                <a:t> (Label data) </a:t>
              </a:r>
              <a:r>
                <a:rPr lang="ko-KR" altLang="en-US" sz="2100" dirty="0"/>
                <a:t>을 예측하는 회귀 모델 개발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4EBFA6-3DFC-8447-4A03-FEB51D098263}"/>
              </a:ext>
            </a:extLst>
          </p:cNvPr>
          <p:cNvGrpSpPr/>
          <p:nvPr/>
        </p:nvGrpSpPr>
        <p:grpSpPr>
          <a:xfrm>
            <a:off x="377887" y="3961238"/>
            <a:ext cx="6936818" cy="5678062"/>
            <a:chOff x="377887" y="3961238"/>
            <a:chExt cx="6936818" cy="5678062"/>
          </a:xfrm>
        </p:grpSpPr>
        <p:pic>
          <p:nvPicPr>
            <p:cNvPr id="4" name="그림 3" descr="텍스트, 사람, 남자, 벽이(가) 표시된 사진&#10;&#10;자동 생성된 설명">
              <a:extLst>
                <a:ext uri="{FF2B5EF4-FFF2-40B4-BE49-F238E27FC236}">
                  <a16:creationId xmlns:a16="http://schemas.microsoft.com/office/drawing/2014/main" id="{978CC54F-3B6A-D2E9-C66C-E7D5518A3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4000"/>
                      </a14:imgEffect>
                      <a14:imgEffect>
                        <a14:colorTemperature colorTemp="5601"/>
                      </a14:imgEffect>
                      <a14:imgEffect>
                        <a14:saturation sat="200000"/>
                      </a14:imgEffect>
                      <a14:imgEffect>
                        <a14:brightnessContrast bright="33000" contrast="-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2" r="8729"/>
            <a:stretch/>
          </p:blipFill>
          <p:spPr>
            <a:xfrm>
              <a:off x="1665674" y="5236841"/>
              <a:ext cx="5649031" cy="440245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147CB9-3B97-DD4C-A396-22AB6865C853}"/>
                </a:ext>
              </a:extLst>
            </p:cNvPr>
            <p:cNvSpPr txBox="1"/>
            <p:nvPr/>
          </p:nvSpPr>
          <p:spPr>
            <a:xfrm>
              <a:off x="2695567" y="4815900"/>
              <a:ext cx="358924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/>
                <a:t>센싱 데이터를 수집하는 모습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37AAD3-AAAF-19B6-75B3-729978B3F62C}"/>
                </a:ext>
              </a:extLst>
            </p:cNvPr>
            <p:cNvSpPr txBox="1"/>
            <p:nvPr/>
          </p:nvSpPr>
          <p:spPr>
            <a:xfrm>
              <a:off x="377887" y="3961238"/>
              <a:ext cx="317229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300" b="1" dirty="0"/>
                <a:t>2.</a:t>
              </a:r>
              <a:r>
                <a:rPr lang="ko-KR" altLang="en-US" sz="3300" b="1" dirty="0"/>
                <a:t>데이터 수집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940A55-3450-7503-ED4D-B5FAC86C1265}"/>
              </a:ext>
            </a:extLst>
          </p:cNvPr>
          <p:cNvGrpSpPr/>
          <p:nvPr/>
        </p:nvGrpSpPr>
        <p:grpSpPr>
          <a:xfrm>
            <a:off x="7746551" y="4821343"/>
            <a:ext cx="8255449" cy="4817957"/>
            <a:chOff x="7746551" y="4821343"/>
            <a:chExt cx="8255449" cy="48179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728CE1-6CA4-3FD5-A003-10111381260E}"/>
                </a:ext>
              </a:extLst>
            </p:cNvPr>
            <p:cNvSpPr txBox="1"/>
            <p:nvPr/>
          </p:nvSpPr>
          <p:spPr>
            <a:xfrm>
              <a:off x="11526891" y="4821343"/>
              <a:ext cx="357398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 </a:t>
              </a:r>
              <a:r>
                <a:rPr lang="en-US" altLang="ko-KR" sz="2100" dirty="0"/>
                <a:t>Feature &amp; Label Data (1000</a:t>
              </a:r>
              <a:r>
                <a:rPr lang="ko-KR" altLang="en-US" sz="2100" dirty="0"/>
                <a:t>건</a:t>
              </a:r>
              <a:r>
                <a:rPr lang="en-US" altLang="ko-KR" sz="2100" dirty="0"/>
                <a:t>)</a:t>
              </a:r>
              <a:endParaRPr lang="ko-KR" altLang="en-US" sz="2100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0BFDCFA-F308-9403-8D02-9322AEA5C77C}"/>
                </a:ext>
              </a:extLst>
            </p:cNvPr>
            <p:cNvGrpSpPr/>
            <p:nvPr/>
          </p:nvGrpSpPr>
          <p:grpSpPr>
            <a:xfrm>
              <a:off x="10224078" y="5231398"/>
              <a:ext cx="5777922" cy="4407902"/>
              <a:chOff x="9067800" y="5231398"/>
              <a:chExt cx="5777922" cy="4407902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54AB3DC-93B3-4137-7920-5595DB0F8E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1293" b="23868"/>
              <a:stretch/>
            </p:blipFill>
            <p:spPr>
              <a:xfrm>
                <a:off x="9067800" y="5236841"/>
                <a:ext cx="4330122" cy="440245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37CEBD8-2EFD-B78A-B001-0D957E5F49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0286" b="23868"/>
              <a:stretch/>
            </p:blipFill>
            <p:spPr>
              <a:xfrm>
                <a:off x="13093122" y="5231398"/>
                <a:ext cx="1752600" cy="440245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66F391-4026-541F-9C44-F563B2957EC1}"/>
                  </a:ext>
                </a:extLst>
              </p:cNvPr>
              <p:cNvSpPr txBox="1"/>
              <p:nvPr/>
            </p:nvSpPr>
            <p:spPr>
              <a:xfrm>
                <a:off x="12744358" y="7604727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2060"/>
                    </a:solidFill>
                  </a:rPr>
                  <a:t>••••••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C72A4B7A-5654-7E4D-A3AA-589FB87AF5E8}"/>
                </a:ext>
              </a:extLst>
            </p:cNvPr>
            <p:cNvSpPr/>
            <p:nvPr/>
          </p:nvSpPr>
          <p:spPr>
            <a:xfrm>
              <a:off x="7746551" y="6849585"/>
              <a:ext cx="1930849" cy="1166083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tx1">
                    <a:lumMod val="50000"/>
                    <a:lumOff val="50000"/>
                  </a:schemeClr>
                </a:gs>
                <a:gs pos="83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4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49393" y="7633240"/>
            <a:ext cx="18913165" cy="2862859"/>
            <a:chOff x="-149393" y="7633240"/>
            <a:chExt cx="18913165" cy="2862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286285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3386" y="512280"/>
            <a:ext cx="5115905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787878"/>
                </a:solidFill>
                <a:latin typeface="IBM Plex Sans KR" pitchFamily="34" charset="0"/>
                <a:cs typeface="IBM Plex Sans KR" pitchFamily="34" charset="0"/>
              </a:rPr>
              <a:t>001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928325" y="987648"/>
            <a:ext cx="8772861" cy="1599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CONTENTS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52641" y="2085488"/>
            <a:ext cx="96549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403322"/>
                </a:solidFill>
                <a:latin typeface="NanumSquare" pitchFamily="34" charset="0"/>
                <a:cs typeface="NanumSquare" pitchFamily="34" charset="0"/>
              </a:rPr>
              <a:t>Look forward to how much we can change the world</a:t>
            </a:r>
            <a:r>
              <a:rPr lang="en-US" sz="1800" dirty="0">
                <a:solidFill>
                  <a:srgbClr val="403322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12573000" y="1181100"/>
            <a:ext cx="466112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spc="-200" dirty="0">
                <a:solidFill>
                  <a:srgbClr val="403322"/>
                </a:solidFill>
                <a:latin typeface="NanumSquare Bold" pitchFamily="34" charset="0"/>
                <a:cs typeface="NanumSquare Bold" pitchFamily="34" charset="0"/>
              </a:rPr>
              <a:t>제안 배경 및 필요성</a:t>
            </a:r>
            <a:endParaRPr lang="en-US" sz="3300" dirty="0"/>
          </a:p>
        </p:txBody>
      </p:sp>
      <p:sp>
        <p:nvSpPr>
          <p:cNvPr id="12" name="Object 12"/>
          <p:cNvSpPr txBox="1"/>
          <p:nvPr/>
        </p:nvSpPr>
        <p:spPr>
          <a:xfrm>
            <a:off x="11307433" y="982686"/>
            <a:ext cx="1697355" cy="1599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01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307433" y="2646716"/>
            <a:ext cx="1697355" cy="15999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02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1307433" y="4308849"/>
            <a:ext cx="1697355" cy="15999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03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1320147" y="6189914"/>
            <a:ext cx="1697355" cy="15999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04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28325" y="3656213"/>
            <a:ext cx="8563025" cy="5703397"/>
            <a:chOff x="928325" y="3656213"/>
            <a:chExt cx="8563025" cy="57033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325" y="3656213"/>
              <a:ext cx="8563025" cy="570339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573000" y="2738272"/>
            <a:ext cx="466112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spc="-200" dirty="0">
                <a:solidFill>
                  <a:srgbClr val="403322"/>
                </a:solidFill>
                <a:latin typeface="NanumSquare Bold" pitchFamily="34" charset="0"/>
              </a:rPr>
              <a:t>분석 및 전략</a:t>
            </a:r>
            <a:endParaRPr lang="en-US" sz="3300" dirty="0"/>
          </a:p>
        </p:txBody>
      </p:sp>
      <p:sp>
        <p:nvSpPr>
          <p:cNvPr id="25" name="Object 25"/>
          <p:cNvSpPr txBox="1"/>
          <p:nvPr/>
        </p:nvSpPr>
        <p:spPr>
          <a:xfrm>
            <a:off x="12585714" y="6309042"/>
            <a:ext cx="7484015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spc="-200" dirty="0">
                <a:solidFill>
                  <a:srgbClr val="403322"/>
                </a:solidFill>
                <a:latin typeface="NanumSquare Bold" pitchFamily="34" charset="0"/>
              </a:rPr>
              <a:t>팀원 소개</a:t>
            </a:r>
            <a:endParaRPr lang="en-US" sz="3300" dirty="0"/>
          </a:p>
        </p:txBody>
      </p:sp>
      <p:pic>
        <p:nvPicPr>
          <p:cNvPr id="4" name="그림 3" descr="하늘, 컨테이너, 유리, 파란색이(가) 표시된 사진&#10;&#10;자동 생성된 설명">
            <a:extLst>
              <a:ext uri="{FF2B5EF4-FFF2-40B4-BE49-F238E27FC236}">
                <a16:creationId xmlns:a16="http://schemas.microsoft.com/office/drawing/2014/main" id="{7B5261FC-51C2-0E47-7AF7-202CE24ED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066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29" y="3651926"/>
            <a:ext cx="8599574" cy="5731172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D555968D-2339-9EF8-9E25-AF129DEAFCFF}"/>
              </a:ext>
            </a:extLst>
          </p:cNvPr>
          <p:cNvSpPr txBox="1"/>
          <p:nvPr/>
        </p:nvSpPr>
        <p:spPr>
          <a:xfrm>
            <a:off x="12626391" y="1669989"/>
            <a:ext cx="393223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403322"/>
                </a:solidFill>
                <a:latin typeface="NanumSquare" pitchFamily="34" charset="0"/>
                <a:cs typeface="NanumSquare" pitchFamily="34" charset="0"/>
              </a:rPr>
              <a:t>Opening background information</a:t>
            </a:r>
            <a:endParaRPr lang="en-US" sz="2100" dirty="0"/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18196F77-F62D-DD48-8248-E5F5FFDC0546}"/>
              </a:ext>
            </a:extLst>
          </p:cNvPr>
          <p:cNvSpPr txBox="1"/>
          <p:nvPr/>
        </p:nvSpPr>
        <p:spPr>
          <a:xfrm>
            <a:off x="12626391" y="3203634"/>
            <a:ext cx="4337180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403322"/>
                </a:solidFill>
                <a:latin typeface="NanumSquare" pitchFamily="34" charset="0"/>
                <a:cs typeface="NanumSquare" pitchFamily="34" charset="0"/>
              </a:rPr>
              <a:t>Analysis &amp; S</a:t>
            </a:r>
            <a:r>
              <a:rPr lang="en-US" sz="2100" dirty="0"/>
              <a:t>trategy</a:t>
            </a:r>
            <a:r>
              <a:rPr lang="en-US" sz="2100" dirty="0">
                <a:solidFill>
                  <a:srgbClr val="403322"/>
                </a:solidFill>
                <a:latin typeface="NanumSquare" pitchFamily="34" charset="0"/>
                <a:cs typeface="NanumSquare" pitchFamily="34" charset="0"/>
              </a:rPr>
              <a:t> of the project</a:t>
            </a:r>
            <a:endParaRPr lang="en-US" sz="2100" dirty="0"/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F4B51B8F-055F-576C-1ACE-9EA086ED91B7}"/>
              </a:ext>
            </a:extLst>
          </p:cNvPr>
          <p:cNvSpPr txBox="1"/>
          <p:nvPr/>
        </p:nvSpPr>
        <p:spPr>
          <a:xfrm>
            <a:off x="12639105" y="6747646"/>
            <a:ext cx="4337180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403322"/>
                </a:solidFill>
                <a:latin typeface="NanumSquare" pitchFamily="34" charset="0"/>
              </a:rPr>
              <a:t>Introduce </a:t>
            </a:r>
            <a:r>
              <a:rPr lang="en-US" sz="2100" dirty="0" err="1">
                <a:solidFill>
                  <a:srgbClr val="403322"/>
                </a:solidFill>
                <a:latin typeface="NanumSquare" pitchFamily="34" charset="0"/>
              </a:rPr>
              <a:t>Teammember</a:t>
            </a:r>
            <a:endParaRPr lang="en-US" sz="2100" dirty="0"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43DF2560-3A0C-5A8A-4094-1D42D2BEB12B}"/>
              </a:ext>
            </a:extLst>
          </p:cNvPr>
          <p:cNvSpPr txBox="1"/>
          <p:nvPr/>
        </p:nvSpPr>
        <p:spPr>
          <a:xfrm>
            <a:off x="12573000" y="4433526"/>
            <a:ext cx="4661122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spc="-200" dirty="0">
                <a:solidFill>
                  <a:srgbClr val="403322"/>
                </a:solidFill>
                <a:latin typeface="NanumSquare Bold" pitchFamily="34" charset="0"/>
              </a:rPr>
              <a:t>개발 내용</a:t>
            </a:r>
            <a:endParaRPr lang="en-US" sz="3300" dirty="0"/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4BBADE2E-1D38-6BD9-0FFB-E2475C78196E}"/>
              </a:ext>
            </a:extLst>
          </p:cNvPr>
          <p:cNvSpPr txBox="1"/>
          <p:nvPr/>
        </p:nvSpPr>
        <p:spPr>
          <a:xfrm>
            <a:off x="12626391" y="4916412"/>
            <a:ext cx="433718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403322"/>
                </a:solidFill>
                <a:latin typeface="NanumSquare" pitchFamily="34" charset="0"/>
                <a:cs typeface="NanumSquare" pitchFamily="34" charset="0"/>
              </a:rPr>
              <a:t>General description of the project</a:t>
            </a:r>
          </a:p>
          <a:p>
            <a:r>
              <a:rPr lang="en-US" sz="2100" dirty="0">
                <a:solidFill>
                  <a:srgbClr val="403322"/>
                </a:solidFill>
                <a:latin typeface="NanumSquare" pitchFamily="34" charset="0"/>
              </a:rPr>
              <a:t>Current limitations</a:t>
            </a:r>
            <a:endParaRPr lang="en-US" sz="2100" dirty="0"/>
          </a:p>
        </p:txBody>
      </p:sp>
      <p:sp>
        <p:nvSpPr>
          <p:cNvPr id="24" name="Object 15">
            <a:extLst>
              <a:ext uri="{FF2B5EF4-FFF2-40B4-BE49-F238E27FC236}">
                <a16:creationId xmlns:a16="http://schemas.microsoft.com/office/drawing/2014/main" id="{4907DAE5-D529-2FEA-BD81-2C6B5C429711}"/>
              </a:ext>
            </a:extLst>
          </p:cNvPr>
          <p:cNvSpPr txBox="1"/>
          <p:nvPr/>
        </p:nvSpPr>
        <p:spPr>
          <a:xfrm>
            <a:off x="11307433" y="8168284"/>
            <a:ext cx="169735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05</a:t>
            </a:r>
            <a:endParaRPr lang="en-US" dirty="0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4A83FBE4-9615-B5E0-77BA-FFCC89909AE7}"/>
              </a:ext>
            </a:extLst>
          </p:cNvPr>
          <p:cNvSpPr txBox="1"/>
          <p:nvPr/>
        </p:nvSpPr>
        <p:spPr>
          <a:xfrm>
            <a:off x="12573000" y="8287412"/>
            <a:ext cx="7484015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spc="-200" dirty="0">
                <a:solidFill>
                  <a:srgbClr val="403322"/>
                </a:solidFill>
                <a:latin typeface="NanumSquare Bold" pitchFamily="34" charset="0"/>
              </a:rPr>
              <a:t>질의 응답</a:t>
            </a:r>
            <a:endParaRPr lang="en-US" sz="3300" dirty="0"/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4AC3B97B-E419-B502-7F23-DA33C0CC3D97}"/>
              </a:ext>
            </a:extLst>
          </p:cNvPr>
          <p:cNvSpPr txBox="1"/>
          <p:nvPr/>
        </p:nvSpPr>
        <p:spPr>
          <a:xfrm>
            <a:off x="12626391" y="8726016"/>
            <a:ext cx="4337180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dirty="0">
                <a:solidFill>
                  <a:srgbClr val="403322"/>
                </a:solidFill>
                <a:latin typeface="NanumSquare" pitchFamily="34" charset="0"/>
                <a:cs typeface="NanumSquare" pitchFamily="34" charset="0"/>
              </a:rPr>
              <a:t>Question &amp; Answer</a:t>
            </a:r>
            <a:endParaRPr lang="en-US" sz="2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cut/>
      </p:transition>
    </mc:Choice>
    <mc:Fallback xmlns="">
      <p:transition advClick="0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0E4AF09C-F2CF-BDE5-404A-84A95E6315B8}"/>
              </a:ext>
            </a:extLst>
          </p:cNvPr>
          <p:cNvGrpSpPr/>
          <p:nvPr/>
        </p:nvGrpSpPr>
        <p:grpSpPr>
          <a:xfrm>
            <a:off x="-149393" y="-54267"/>
            <a:ext cx="18913165" cy="10550366"/>
            <a:chOff x="-149393" y="-54267"/>
            <a:chExt cx="18913165" cy="10550366"/>
          </a:xfrm>
        </p:grpSpPr>
        <p:pic>
          <p:nvPicPr>
            <p:cNvPr id="30" name="Google Shape;176;p20">
              <a:extLst>
                <a:ext uri="{FF2B5EF4-FFF2-40B4-BE49-F238E27FC236}">
                  <a16:creationId xmlns:a16="http://schemas.microsoft.com/office/drawing/2014/main" id="{B6DF7494-14AC-DA49-96D4-E41AAC4B56D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5" y="-54267"/>
              <a:ext cx="18285715" cy="10285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96;p21">
              <a:extLst>
                <a:ext uri="{FF2B5EF4-FFF2-40B4-BE49-F238E27FC236}">
                  <a16:creationId xmlns:a16="http://schemas.microsoft.com/office/drawing/2014/main" id="{DEBBDC27-6AB2-8219-B228-66ACF5BCBAD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49393" y="7633240"/>
              <a:ext cx="18913165" cy="28628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C932B23-D143-1FA8-0BED-0511C436664F}"/>
              </a:ext>
            </a:extLst>
          </p:cNvPr>
          <p:cNvSpPr txBox="1"/>
          <p:nvPr/>
        </p:nvSpPr>
        <p:spPr>
          <a:xfrm>
            <a:off x="12448" y="107061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가설 </a:t>
            </a:r>
            <a:r>
              <a:rPr lang="en-US" altLang="ko-KR" dirty="0"/>
              <a:t>-&gt; (</a:t>
            </a:r>
            <a:r>
              <a:rPr lang="ko-KR" altLang="en-US" dirty="0"/>
              <a:t>지도</a:t>
            </a:r>
            <a:r>
              <a:rPr lang="en-US" altLang="ko-KR" dirty="0"/>
              <a:t>) EDA -&gt; </a:t>
            </a:r>
            <a:r>
              <a:rPr lang="ko-KR" altLang="en-US" dirty="0"/>
              <a:t>모델링</a:t>
            </a:r>
            <a:r>
              <a:rPr lang="en-US" altLang="ko-KR" dirty="0"/>
              <a:t> -&gt; (</a:t>
            </a:r>
            <a:r>
              <a:rPr lang="ko-KR" altLang="en-US" dirty="0"/>
              <a:t>비지도</a:t>
            </a:r>
            <a:r>
              <a:rPr lang="en-US" altLang="ko-KR" dirty="0"/>
              <a:t>) </a:t>
            </a:r>
            <a:r>
              <a:rPr lang="ko-KR" altLang="en-US" dirty="0" err="1"/>
              <a:t>덴드로그램</a:t>
            </a:r>
            <a:r>
              <a:rPr lang="en-US" altLang="ko-KR" dirty="0"/>
              <a:t> -&gt;  </a:t>
            </a:r>
            <a:r>
              <a:rPr lang="ko-KR" altLang="en-US" dirty="0"/>
              <a:t>의의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39EAA3-D2B6-C79B-FF7F-BC59E1288F61}"/>
              </a:ext>
            </a:extLst>
          </p:cNvPr>
          <p:cNvGrpSpPr/>
          <p:nvPr/>
        </p:nvGrpSpPr>
        <p:grpSpPr>
          <a:xfrm>
            <a:off x="157115" y="186892"/>
            <a:ext cx="4587629" cy="1191459"/>
            <a:chOff x="11518545" y="3047194"/>
            <a:chExt cx="4797830" cy="1212475"/>
          </a:xfrm>
        </p:grpSpPr>
        <p:pic>
          <p:nvPicPr>
            <p:cNvPr id="19" name="그림 3">
              <a:extLst>
                <a:ext uri="{FF2B5EF4-FFF2-40B4-BE49-F238E27FC236}">
                  <a16:creationId xmlns:a16="http://schemas.microsoft.com/office/drawing/2014/main" id="{A3882073-3D49-C644-83D3-5B2500E15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18545" y="3047194"/>
              <a:ext cx="1553673" cy="12124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8330F0-69E7-1E29-7D16-F67C33F309E1}"/>
                </a:ext>
              </a:extLst>
            </p:cNvPr>
            <p:cNvSpPr txBox="1"/>
            <p:nvPr/>
          </p:nvSpPr>
          <p:spPr>
            <a:xfrm>
              <a:off x="12837846" y="3361042"/>
              <a:ext cx="3478529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3200" b="1" dirty="0" err="1">
                  <a:solidFill>
                    <a:srgbClr val="0070C0"/>
                  </a:solidFill>
                  <a:latin typeface="Malgun Gothic"/>
                  <a:ea typeface="Malgun Gothic"/>
                  <a:cs typeface="Calibri"/>
                </a:rPr>
                <a:t>M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Calibri"/>
                </a:rPr>
                <a:t>achine</a:t>
              </a:r>
              <a:r>
                <a:rPr lang="ko-KR" altLang="en-US" sz="2800" b="1" dirty="0">
                  <a:latin typeface="Malgun Gothic"/>
                  <a:ea typeface="Malgun Gothic"/>
                  <a:cs typeface="Calibri"/>
                </a:rPr>
                <a:t> </a:t>
              </a:r>
              <a:r>
                <a:rPr lang="ko-KR" altLang="en-US" sz="3200" b="1" dirty="0" err="1">
                  <a:solidFill>
                    <a:srgbClr val="FFC000"/>
                  </a:solidFill>
                  <a:latin typeface="Malgun Gothic"/>
                  <a:ea typeface="Malgun Gothic"/>
                  <a:cs typeface="Calibri"/>
                </a:rPr>
                <a:t>L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Calibri"/>
                </a:rPr>
                <a:t>earning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907921-700C-B4A7-6F59-0BB9D6797CD6}"/>
              </a:ext>
            </a:extLst>
          </p:cNvPr>
          <p:cNvSpPr txBox="1"/>
          <p:nvPr/>
        </p:nvSpPr>
        <p:spPr>
          <a:xfrm>
            <a:off x="899917" y="1578827"/>
            <a:ext cx="50436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/>
              <a:t>3. </a:t>
            </a:r>
            <a:r>
              <a:rPr lang="ko-KR" altLang="en-US" sz="3300" b="1" dirty="0"/>
              <a:t>탐색적 데이터 분석</a:t>
            </a:r>
            <a:r>
              <a:rPr lang="en-US" altLang="ko-KR" sz="3300" b="1" dirty="0"/>
              <a:t>(EDA)</a:t>
            </a:r>
            <a:endParaRPr lang="ko-KR" altLang="en-US" sz="3300" b="1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4DA04D-25BF-BBBC-C815-7C163A705F06}"/>
              </a:ext>
            </a:extLst>
          </p:cNvPr>
          <p:cNvGrpSpPr/>
          <p:nvPr/>
        </p:nvGrpSpPr>
        <p:grpSpPr>
          <a:xfrm>
            <a:off x="899917" y="2348107"/>
            <a:ext cx="8244083" cy="5590786"/>
            <a:chOff x="899917" y="2348107"/>
            <a:chExt cx="8244083" cy="559078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A3BF3D2-0AE5-AAB3-1D79-520D7A6B1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17" y="2857500"/>
              <a:ext cx="8244083" cy="508139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8C3781-87DE-680D-AE34-5884B3E9F5CA}"/>
                </a:ext>
              </a:extLst>
            </p:cNvPr>
            <p:cNvSpPr txBox="1"/>
            <p:nvPr/>
          </p:nvSpPr>
          <p:spPr>
            <a:xfrm>
              <a:off x="6858000" y="2348107"/>
              <a:ext cx="13716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 err="1"/>
                <a:t>HeatMap</a:t>
              </a:r>
              <a:endParaRPr lang="ko-KR" altLang="en-US" sz="21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42C1EF-D6AA-356B-FBC4-47DD735195DC}"/>
              </a:ext>
            </a:extLst>
          </p:cNvPr>
          <p:cNvGrpSpPr/>
          <p:nvPr/>
        </p:nvGrpSpPr>
        <p:grpSpPr>
          <a:xfrm>
            <a:off x="206952" y="3547239"/>
            <a:ext cx="8700056" cy="5334526"/>
            <a:chOff x="206952" y="3547239"/>
            <a:chExt cx="8700056" cy="533452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6FB9DFD-36ED-5296-BEFC-3B83679670C0}"/>
                </a:ext>
              </a:extLst>
            </p:cNvPr>
            <p:cNvSpPr>
              <a:spLocks/>
            </p:cNvSpPr>
            <p:nvPr/>
          </p:nvSpPr>
          <p:spPr>
            <a:xfrm rot="1800000">
              <a:off x="206952" y="3547239"/>
              <a:ext cx="8700056" cy="3464073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2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0B9EB2-18D6-3BE5-8C77-F1C683A21727}"/>
                </a:ext>
              </a:extLst>
            </p:cNvPr>
            <p:cNvSpPr txBox="1"/>
            <p:nvPr/>
          </p:nvSpPr>
          <p:spPr>
            <a:xfrm>
              <a:off x="1905000" y="8420100"/>
              <a:ext cx="3733800" cy="461665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특성간 상관계수 </a:t>
              </a:r>
              <a:r>
                <a:rPr lang="en-US" altLang="ko-KR" sz="2400" dirty="0">
                  <a:solidFill>
                    <a:srgbClr val="C20000"/>
                  </a:solidFill>
                </a:rPr>
                <a:t>0.9</a:t>
              </a:r>
              <a:r>
                <a:rPr lang="en-US" altLang="ko-KR" sz="2400" dirty="0"/>
                <a:t> </a:t>
              </a:r>
              <a:r>
                <a:rPr lang="ko-KR" altLang="en-US" sz="2400" dirty="0">
                  <a:solidFill>
                    <a:srgbClr val="C20000"/>
                  </a:solidFill>
                </a:rPr>
                <a:t>이상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298CB1D-008B-8C09-C50E-67D9CABC0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7600" y="7277100"/>
              <a:ext cx="914400" cy="114300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0FEAFD-1798-7FC2-B980-5ADB99158D96}"/>
              </a:ext>
            </a:extLst>
          </p:cNvPr>
          <p:cNvGrpSpPr/>
          <p:nvPr/>
        </p:nvGrpSpPr>
        <p:grpSpPr>
          <a:xfrm>
            <a:off x="10218700" y="2269674"/>
            <a:ext cx="7535900" cy="5669219"/>
            <a:chOff x="10218700" y="2269674"/>
            <a:chExt cx="7535900" cy="566921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D408FCF-3733-D48D-45A1-1D98129C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051"/>
            <a:stretch/>
          </p:blipFill>
          <p:spPr>
            <a:xfrm>
              <a:off x="10218700" y="2857500"/>
              <a:ext cx="7535900" cy="50813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31B44-D30A-CF74-9136-42AF8EFBC3DB}"/>
                </a:ext>
              </a:extLst>
            </p:cNvPr>
            <p:cNvSpPr txBox="1"/>
            <p:nvPr/>
          </p:nvSpPr>
          <p:spPr>
            <a:xfrm>
              <a:off x="17068800" y="2269674"/>
              <a:ext cx="6858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/>
                <a:t>VIF</a:t>
              </a:r>
              <a:endParaRPr lang="ko-KR" altLang="en-US" sz="21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51E8153-6B15-F1F2-8887-D984EA2A5F0C}"/>
              </a:ext>
            </a:extLst>
          </p:cNvPr>
          <p:cNvGrpSpPr/>
          <p:nvPr/>
        </p:nvGrpSpPr>
        <p:grpSpPr>
          <a:xfrm>
            <a:off x="-395439" y="-55552"/>
            <a:ext cx="18526324" cy="10287000"/>
            <a:chOff x="-28343" y="-260570"/>
            <a:chExt cx="18375491" cy="102870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69945EC-BC5E-0D73-5931-89BAF42FB4AE}"/>
                </a:ext>
              </a:extLst>
            </p:cNvPr>
            <p:cNvSpPr/>
            <p:nvPr/>
          </p:nvSpPr>
          <p:spPr>
            <a:xfrm>
              <a:off x="-28343" y="-260570"/>
              <a:ext cx="18288000" cy="10287000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76740B5-22B0-64C7-712B-736E0B9E6F4B}"/>
                </a:ext>
              </a:extLst>
            </p:cNvPr>
            <p:cNvSpPr/>
            <p:nvPr/>
          </p:nvSpPr>
          <p:spPr>
            <a:xfrm>
              <a:off x="59148" y="889082"/>
              <a:ext cx="18288000" cy="744976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3200" b="1" dirty="0">
                <a:solidFill>
                  <a:srgbClr val="C2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CB476B7-1D34-08C0-264E-ADB8FC82104D}"/>
              </a:ext>
            </a:extLst>
          </p:cNvPr>
          <p:cNvGrpSpPr/>
          <p:nvPr/>
        </p:nvGrpSpPr>
        <p:grpSpPr>
          <a:xfrm>
            <a:off x="5305572" y="1732855"/>
            <a:ext cx="6596111" cy="6319156"/>
            <a:chOff x="5585197" y="2205838"/>
            <a:chExt cx="6596111" cy="631915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C431916-D99D-A1CE-79CA-ED746B64EFF6}"/>
                </a:ext>
              </a:extLst>
            </p:cNvPr>
            <p:cNvGrpSpPr/>
            <p:nvPr/>
          </p:nvGrpSpPr>
          <p:grpSpPr>
            <a:xfrm>
              <a:off x="5585197" y="2205838"/>
              <a:ext cx="6596111" cy="4504878"/>
              <a:chOff x="5306942" y="3106426"/>
              <a:chExt cx="7535899" cy="510367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9E40D24-520B-543E-0536-73E1E51C9418}"/>
                  </a:ext>
                </a:extLst>
              </p:cNvPr>
              <p:cNvSpPr/>
              <p:nvPr/>
            </p:nvSpPr>
            <p:spPr>
              <a:xfrm>
                <a:off x="5306942" y="3106426"/>
                <a:ext cx="7535899" cy="51036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32D7DAB-F25B-71A9-5D68-67DFBD472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942" y="3164488"/>
                <a:ext cx="7488363" cy="4887142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B12B4B-7B6D-83F3-5F94-EB0CD19EB470}"/>
                </a:ext>
              </a:extLst>
            </p:cNvPr>
            <p:cNvSpPr txBox="1"/>
            <p:nvPr/>
          </p:nvSpPr>
          <p:spPr>
            <a:xfrm>
              <a:off x="6900824" y="7139999"/>
              <a:ext cx="399577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Linear Regressor Model</a:t>
              </a:r>
            </a:p>
            <a:p>
              <a:pPr algn="ctr"/>
              <a:r>
                <a:rPr lang="en-US" altLang="ko-KR" sz="2800" dirty="0" err="1">
                  <a:solidFill>
                    <a:schemeClr val="bg1"/>
                  </a:solidFill>
                </a:rPr>
                <a:t>Train_score</a:t>
              </a:r>
              <a:r>
                <a:rPr lang="en-US" altLang="ko-KR" sz="2800" dirty="0">
                  <a:solidFill>
                    <a:schemeClr val="bg1"/>
                  </a:solidFill>
                </a:rPr>
                <a:t> = </a:t>
              </a:r>
              <a:r>
                <a:rPr lang="en-US" altLang="ko-KR" sz="2800" dirty="0">
                  <a:solidFill>
                    <a:srgbClr val="FF0000"/>
                  </a:solidFill>
                </a:rPr>
                <a:t>0.2</a:t>
              </a:r>
            </a:p>
            <a:p>
              <a:pPr algn="ctr"/>
              <a:r>
                <a:rPr lang="en-US" altLang="ko-KR" sz="2800" dirty="0" err="1">
                  <a:solidFill>
                    <a:schemeClr val="bg1"/>
                  </a:solidFill>
                </a:rPr>
                <a:t>Test_score</a:t>
              </a:r>
              <a:r>
                <a:rPr lang="en-US" altLang="ko-KR" sz="2800" dirty="0">
                  <a:solidFill>
                    <a:schemeClr val="bg1"/>
                  </a:solidFill>
                </a:rPr>
                <a:t> = </a:t>
              </a:r>
              <a:r>
                <a:rPr lang="en-US" altLang="ko-KR" sz="2800" dirty="0">
                  <a:solidFill>
                    <a:srgbClr val="FF0000"/>
                  </a:solidFill>
                </a:rPr>
                <a:t>0.15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41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73BA75-7F04-7CE0-1352-8AB0C86351E4}"/>
              </a:ext>
            </a:extLst>
          </p:cNvPr>
          <p:cNvGrpSpPr/>
          <p:nvPr/>
        </p:nvGrpSpPr>
        <p:grpSpPr>
          <a:xfrm>
            <a:off x="-312583" y="-119937"/>
            <a:ext cx="18913165" cy="10526874"/>
            <a:chOff x="-312583" y="-54267"/>
            <a:chExt cx="18913165" cy="10526874"/>
          </a:xfrm>
        </p:grpSpPr>
        <p:pic>
          <p:nvPicPr>
            <p:cNvPr id="21" name="Google Shape;176;p20">
              <a:extLst>
                <a:ext uri="{FF2B5EF4-FFF2-40B4-BE49-F238E27FC236}">
                  <a16:creationId xmlns:a16="http://schemas.microsoft.com/office/drawing/2014/main" id="{F5BEDB39-6080-4519-9597-D68B3BCE48F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285" y="-54267"/>
              <a:ext cx="18285715" cy="10285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96;p21">
              <a:extLst>
                <a:ext uri="{FF2B5EF4-FFF2-40B4-BE49-F238E27FC236}">
                  <a16:creationId xmlns:a16="http://schemas.microsoft.com/office/drawing/2014/main" id="{C2B67DB8-EAB3-922C-A3AF-A68C034F62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12583" y="7609748"/>
              <a:ext cx="18913165" cy="2862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D2C91D-5D29-D289-840C-153553BD7E8B}"/>
              </a:ext>
            </a:extLst>
          </p:cNvPr>
          <p:cNvGrpSpPr/>
          <p:nvPr/>
        </p:nvGrpSpPr>
        <p:grpSpPr>
          <a:xfrm>
            <a:off x="157115" y="186892"/>
            <a:ext cx="4587629" cy="1191459"/>
            <a:chOff x="11518545" y="3047194"/>
            <a:chExt cx="4797830" cy="1212475"/>
          </a:xfrm>
        </p:grpSpPr>
        <p:pic>
          <p:nvPicPr>
            <p:cNvPr id="3" name="그림 3">
              <a:extLst>
                <a:ext uri="{FF2B5EF4-FFF2-40B4-BE49-F238E27FC236}">
                  <a16:creationId xmlns:a16="http://schemas.microsoft.com/office/drawing/2014/main" id="{F0D160EE-0DEE-C976-1924-CBE879B2F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18545" y="3047194"/>
              <a:ext cx="1553673" cy="12124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705BBF-2C1E-EFAB-95B1-C328A11EFBB8}"/>
                </a:ext>
              </a:extLst>
            </p:cNvPr>
            <p:cNvSpPr txBox="1"/>
            <p:nvPr/>
          </p:nvSpPr>
          <p:spPr>
            <a:xfrm>
              <a:off x="12837846" y="3361042"/>
              <a:ext cx="3478529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3200" b="1" dirty="0" err="1">
                  <a:solidFill>
                    <a:srgbClr val="0070C0"/>
                  </a:solidFill>
                  <a:latin typeface="Malgun Gothic"/>
                  <a:ea typeface="Malgun Gothic"/>
                  <a:cs typeface="Calibri"/>
                </a:rPr>
                <a:t>M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Calibri"/>
                </a:rPr>
                <a:t>achine</a:t>
              </a:r>
              <a:r>
                <a:rPr lang="ko-KR" altLang="en-US" sz="2800" b="1" dirty="0">
                  <a:latin typeface="Malgun Gothic"/>
                  <a:ea typeface="Malgun Gothic"/>
                  <a:cs typeface="Calibri"/>
                </a:rPr>
                <a:t> </a:t>
              </a:r>
              <a:r>
                <a:rPr lang="ko-KR" altLang="en-US" sz="3200" b="1" dirty="0" err="1">
                  <a:solidFill>
                    <a:srgbClr val="FFC000"/>
                  </a:solidFill>
                  <a:latin typeface="Malgun Gothic"/>
                  <a:ea typeface="Malgun Gothic"/>
                  <a:cs typeface="Calibri"/>
                </a:rPr>
                <a:t>L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Calibri"/>
                </a:rPr>
                <a:t>earning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73CA3D5-CECB-8BEF-AAB9-D7404547A3DB}"/>
              </a:ext>
            </a:extLst>
          </p:cNvPr>
          <p:cNvSpPr txBox="1"/>
          <p:nvPr/>
        </p:nvSpPr>
        <p:spPr>
          <a:xfrm>
            <a:off x="1418615" y="1378351"/>
            <a:ext cx="24720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/>
              <a:t>4. </a:t>
            </a:r>
            <a:r>
              <a:rPr lang="ko-KR" altLang="en-US" sz="3300" b="1" dirty="0"/>
              <a:t>모델링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392201B-9872-E46C-E6C6-5CDFF91A6F27}"/>
              </a:ext>
            </a:extLst>
          </p:cNvPr>
          <p:cNvGrpSpPr/>
          <p:nvPr/>
        </p:nvGrpSpPr>
        <p:grpSpPr>
          <a:xfrm>
            <a:off x="7278979" y="4294205"/>
            <a:ext cx="2840236" cy="1403510"/>
            <a:chOff x="7175302" y="3715948"/>
            <a:chExt cx="2840236" cy="1403510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E5C3CF3D-2AE8-06B5-CDE0-937C4CB22923}"/>
                </a:ext>
              </a:extLst>
            </p:cNvPr>
            <p:cNvSpPr/>
            <p:nvPr/>
          </p:nvSpPr>
          <p:spPr>
            <a:xfrm>
              <a:off x="7848600" y="3715948"/>
              <a:ext cx="1295400" cy="741752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AC8B81-1887-FE41-3861-6CF3DEB67D71}"/>
                </a:ext>
              </a:extLst>
            </p:cNvPr>
            <p:cNvSpPr txBox="1"/>
            <p:nvPr/>
          </p:nvSpPr>
          <p:spPr>
            <a:xfrm>
              <a:off x="7175302" y="4703960"/>
              <a:ext cx="284023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 err="1"/>
                <a:t>GridSearchCV</a:t>
              </a:r>
              <a:r>
                <a:rPr lang="en-US" altLang="ko-KR" sz="2100" dirty="0"/>
                <a:t> </a:t>
              </a:r>
              <a:r>
                <a:rPr lang="ko-KR" altLang="en-US" sz="2100" dirty="0"/>
                <a:t>사용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653C07F-F612-6B6E-1E8C-16BF793BB159}"/>
              </a:ext>
            </a:extLst>
          </p:cNvPr>
          <p:cNvGrpSpPr/>
          <p:nvPr/>
        </p:nvGrpSpPr>
        <p:grpSpPr>
          <a:xfrm>
            <a:off x="614096" y="2602318"/>
            <a:ext cx="6553200" cy="6088718"/>
            <a:chOff x="614096" y="2602318"/>
            <a:chExt cx="6553200" cy="60887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CB0E90-6066-5BC8-8554-B1D9F61764E1}"/>
                </a:ext>
              </a:extLst>
            </p:cNvPr>
            <p:cNvSpPr txBox="1"/>
            <p:nvPr/>
          </p:nvSpPr>
          <p:spPr>
            <a:xfrm>
              <a:off x="2362200" y="7583040"/>
              <a:ext cx="330106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300" dirty="0" err="1"/>
                <a:t>Train_score</a:t>
              </a:r>
              <a:r>
                <a:rPr lang="en-US" altLang="ko-KR" sz="3300" dirty="0"/>
                <a:t> = 0.5</a:t>
              </a:r>
            </a:p>
            <a:p>
              <a:pPr algn="ctr"/>
              <a:r>
                <a:rPr lang="en-US" altLang="ko-KR" sz="3300" dirty="0" err="1"/>
                <a:t>Test_score</a:t>
              </a:r>
              <a:r>
                <a:rPr lang="en-US" altLang="ko-KR" sz="3300" dirty="0"/>
                <a:t> = 0.1</a:t>
              </a:r>
              <a:endParaRPr lang="ko-KR" altLang="en-US" sz="3300" dirty="0"/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BD66C6-E630-825F-D45D-327CC5F3687F}"/>
                </a:ext>
              </a:extLst>
            </p:cNvPr>
            <p:cNvGrpSpPr/>
            <p:nvPr/>
          </p:nvGrpSpPr>
          <p:grpSpPr>
            <a:xfrm>
              <a:off x="614096" y="2602318"/>
              <a:ext cx="6553200" cy="4519878"/>
              <a:chOff x="9923493" y="2324100"/>
              <a:chExt cx="6553200" cy="4519878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148257A-357A-F1C7-1C13-A8D29B35F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493" y="2324100"/>
                <a:ext cx="6553200" cy="419100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785E6F-3CF9-4E66-136A-6D75E92A43B0}"/>
                  </a:ext>
                </a:extLst>
              </p:cNvPr>
              <p:cNvSpPr txBox="1"/>
              <p:nvPr/>
            </p:nvSpPr>
            <p:spPr>
              <a:xfrm>
                <a:off x="12391076" y="6428480"/>
                <a:ext cx="20712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100" dirty="0"/>
                  <a:t>GBM</a:t>
                </a:r>
                <a:r>
                  <a:rPr lang="ko-KR" altLang="en-US" sz="2100" dirty="0"/>
                  <a:t> </a:t>
                </a:r>
                <a:r>
                  <a:rPr lang="en-US" altLang="ko-KR" sz="2100" dirty="0"/>
                  <a:t>Model</a:t>
                </a:r>
                <a:endParaRPr lang="ko-KR" altLang="en-US" sz="2100" dirty="0"/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2871668-DD16-2B71-EFA8-6ED72F6D3C7D}"/>
              </a:ext>
            </a:extLst>
          </p:cNvPr>
          <p:cNvGrpSpPr/>
          <p:nvPr/>
        </p:nvGrpSpPr>
        <p:grpSpPr>
          <a:xfrm>
            <a:off x="10227234" y="2582460"/>
            <a:ext cx="7205348" cy="7125378"/>
            <a:chOff x="10227234" y="2582460"/>
            <a:chExt cx="7205348" cy="71253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3A906A-0A96-681A-978B-0524FA3DAA9C}"/>
                </a:ext>
              </a:extLst>
            </p:cNvPr>
            <p:cNvSpPr txBox="1"/>
            <p:nvPr/>
          </p:nvSpPr>
          <p:spPr>
            <a:xfrm>
              <a:off x="10726858" y="7584180"/>
              <a:ext cx="64943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/>
                <a:t> </a:t>
              </a:r>
              <a:r>
                <a:rPr lang="en-US" altLang="ko-KR" sz="3300" dirty="0" err="1"/>
                <a:t>Best_score</a:t>
              </a:r>
              <a:r>
                <a:rPr lang="en-US" altLang="ko-KR" sz="3300" dirty="0"/>
                <a:t> = 0.15</a:t>
              </a:r>
            </a:p>
            <a:p>
              <a:r>
                <a:rPr lang="en-US" altLang="ko-KR" sz="3300" dirty="0"/>
                <a:t> </a:t>
              </a:r>
              <a:r>
                <a:rPr lang="en-US" altLang="ko-KR" sz="3300" dirty="0" err="1"/>
                <a:t>Best_params</a:t>
              </a:r>
              <a:r>
                <a:rPr lang="en-US" altLang="ko-KR" sz="3300" dirty="0"/>
                <a:t> = “</a:t>
              </a:r>
              <a:r>
                <a:rPr lang="en-US" altLang="ko-KR" sz="3300" dirty="0" err="1"/>
                <a:t>learning_rate</a:t>
              </a:r>
              <a:r>
                <a:rPr lang="en-US" altLang="ko-KR" sz="3300" dirty="0"/>
                <a:t>” : 0.1</a:t>
              </a:r>
            </a:p>
            <a:p>
              <a:r>
                <a:rPr lang="en-US" altLang="ko-KR" sz="3300" dirty="0"/>
                <a:t>                            “</a:t>
              </a:r>
              <a:r>
                <a:rPr lang="en-US" altLang="ko-KR" sz="3300" dirty="0" err="1"/>
                <a:t>max_depth</a:t>
              </a:r>
              <a:r>
                <a:rPr lang="en-US" altLang="ko-KR" sz="3300" dirty="0"/>
                <a:t> “: 2</a:t>
              </a:r>
            </a:p>
            <a:p>
              <a:r>
                <a:rPr lang="en-US" altLang="ko-KR" sz="3300" dirty="0"/>
                <a:t>                            “</a:t>
              </a:r>
              <a:r>
                <a:rPr lang="en-US" altLang="ko-KR" sz="3300" dirty="0" err="1"/>
                <a:t>n_estimators</a:t>
              </a:r>
              <a:r>
                <a:rPr lang="en-US" altLang="ko-KR" sz="3300" dirty="0"/>
                <a:t>” : 100</a:t>
              </a:r>
            </a:p>
          </p:txBody>
        </p:sp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060ECF8F-B66A-849F-FCD3-1849D9A65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7234" y="2582460"/>
              <a:ext cx="7205348" cy="415189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DB41414-640B-F687-FA0E-C251DB7FBC76}"/>
              </a:ext>
            </a:extLst>
          </p:cNvPr>
          <p:cNvGrpSpPr/>
          <p:nvPr/>
        </p:nvGrpSpPr>
        <p:grpSpPr>
          <a:xfrm>
            <a:off x="-457200" y="-692080"/>
            <a:ext cx="19133983" cy="11430000"/>
            <a:chOff x="-623637" y="-1427552"/>
            <a:chExt cx="18638364" cy="10287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6C4265-8043-2E9E-F403-26104052A437}"/>
                </a:ext>
              </a:extLst>
            </p:cNvPr>
            <p:cNvSpPr/>
            <p:nvPr/>
          </p:nvSpPr>
          <p:spPr>
            <a:xfrm>
              <a:off x="-423387" y="-1427552"/>
              <a:ext cx="18438114" cy="10287000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E30E63D-EE3C-4B59-5068-48F3BCF7D869}"/>
                </a:ext>
              </a:extLst>
            </p:cNvPr>
            <p:cNvSpPr/>
            <p:nvPr/>
          </p:nvSpPr>
          <p:spPr>
            <a:xfrm>
              <a:off x="-623637" y="2999842"/>
              <a:ext cx="18438114" cy="167717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수위</a:t>
              </a:r>
              <a:r>
                <a:rPr kumimoji="1"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를 반영하지 못한 것이 원인으로 판단</a:t>
              </a:r>
              <a:endParaRPr kumimoji="1"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68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3B73BA75-7F04-7CE0-1352-8AB0C86351E4}"/>
              </a:ext>
            </a:extLst>
          </p:cNvPr>
          <p:cNvGrpSpPr/>
          <p:nvPr/>
        </p:nvGrpSpPr>
        <p:grpSpPr>
          <a:xfrm>
            <a:off x="-149393" y="-54267"/>
            <a:ext cx="18913165" cy="10550366"/>
            <a:chOff x="-149393" y="-54267"/>
            <a:chExt cx="18913165" cy="10550366"/>
          </a:xfrm>
        </p:grpSpPr>
        <p:pic>
          <p:nvPicPr>
            <p:cNvPr id="21" name="Google Shape;176;p20">
              <a:extLst>
                <a:ext uri="{FF2B5EF4-FFF2-40B4-BE49-F238E27FC236}">
                  <a16:creationId xmlns:a16="http://schemas.microsoft.com/office/drawing/2014/main" id="{F5BEDB39-6080-4519-9597-D68B3BCE48F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285" y="-54267"/>
              <a:ext cx="18285715" cy="10285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96;p21">
              <a:extLst>
                <a:ext uri="{FF2B5EF4-FFF2-40B4-BE49-F238E27FC236}">
                  <a16:creationId xmlns:a16="http://schemas.microsoft.com/office/drawing/2014/main" id="{C2B67DB8-EAB3-922C-A3AF-A68C034F62D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49393" y="7633240"/>
              <a:ext cx="18913165" cy="2862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8D2C91D-5D29-D289-840C-153553BD7E8B}"/>
              </a:ext>
            </a:extLst>
          </p:cNvPr>
          <p:cNvGrpSpPr/>
          <p:nvPr/>
        </p:nvGrpSpPr>
        <p:grpSpPr>
          <a:xfrm>
            <a:off x="157115" y="186892"/>
            <a:ext cx="4587629" cy="1191459"/>
            <a:chOff x="11518545" y="3047194"/>
            <a:chExt cx="4797830" cy="1212475"/>
          </a:xfrm>
        </p:grpSpPr>
        <p:pic>
          <p:nvPicPr>
            <p:cNvPr id="3" name="그림 3">
              <a:extLst>
                <a:ext uri="{FF2B5EF4-FFF2-40B4-BE49-F238E27FC236}">
                  <a16:creationId xmlns:a16="http://schemas.microsoft.com/office/drawing/2014/main" id="{F0D160EE-0DEE-C976-1924-CBE879B2F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18545" y="3047194"/>
              <a:ext cx="1553673" cy="12124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705BBF-2C1E-EFAB-95B1-C328A11EFBB8}"/>
                </a:ext>
              </a:extLst>
            </p:cNvPr>
            <p:cNvSpPr txBox="1"/>
            <p:nvPr/>
          </p:nvSpPr>
          <p:spPr>
            <a:xfrm>
              <a:off x="12837846" y="3361042"/>
              <a:ext cx="3478529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3200" b="1" dirty="0" err="1">
                  <a:solidFill>
                    <a:srgbClr val="0070C0"/>
                  </a:solidFill>
                  <a:latin typeface="Malgun Gothic"/>
                  <a:ea typeface="Malgun Gothic"/>
                  <a:cs typeface="Calibri"/>
                </a:rPr>
                <a:t>M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Calibri"/>
                </a:rPr>
                <a:t>achine</a:t>
              </a:r>
              <a:r>
                <a:rPr lang="ko-KR" altLang="en-US" sz="2800" b="1" dirty="0">
                  <a:latin typeface="Malgun Gothic"/>
                  <a:ea typeface="Malgun Gothic"/>
                  <a:cs typeface="Calibri"/>
                </a:rPr>
                <a:t> </a:t>
              </a:r>
              <a:r>
                <a:rPr lang="ko-KR" altLang="en-US" sz="3200" b="1" dirty="0" err="1">
                  <a:solidFill>
                    <a:srgbClr val="FFC000"/>
                  </a:solidFill>
                  <a:latin typeface="Malgun Gothic"/>
                  <a:ea typeface="Malgun Gothic"/>
                  <a:cs typeface="Calibri"/>
                </a:rPr>
                <a:t>L</a:t>
              </a:r>
              <a:r>
                <a:rPr lang="ko-KR" altLang="en-US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/>
                  <a:ea typeface="Malgun Gothic"/>
                  <a:cs typeface="Calibri"/>
                </a:rPr>
                <a:t>earning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  <a:cs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BC6974C-C9EA-CAF7-062A-F9A75F699636}"/>
              </a:ext>
            </a:extLst>
          </p:cNvPr>
          <p:cNvSpPr txBox="1"/>
          <p:nvPr/>
        </p:nvSpPr>
        <p:spPr>
          <a:xfrm>
            <a:off x="1418615" y="1388098"/>
            <a:ext cx="27723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/>
              <a:t>5.</a:t>
            </a:r>
            <a:r>
              <a:rPr lang="ko-KR" altLang="en-US" sz="3300" b="1" dirty="0"/>
              <a:t>클러스터링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80441C-E159-2271-F866-66925659526B}"/>
              </a:ext>
            </a:extLst>
          </p:cNvPr>
          <p:cNvGrpSpPr/>
          <p:nvPr/>
        </p:nvGrpSpPr>
        <p:grpSpPr>
          <a:xfrm>
            <a:off x="157115" y="2788246"/>
            <a:ext cx="8763000" cy="6315712"/>
            <a:chOff x="157115" y="2788246"/>
            <a:chExt cx="8763000" cy="631571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3E40122-77E0-490F-11FE-84D114611225}"/>
                </a:ext>
              </a:extLst>
            </p:cNvPr>
            <p:cNvGrpSpPr/>
            <p:nvPr/>
          </p:nvGrpSpPr>
          <p:grpSpPr>
            <a:xfrm>
              <a:off x="157115" y="3274328"/>
              <a:ext cx="8763000" cy="5829630"/>
              <a:chOff x="381000" y="2476500"/>
              <a:chExt cx="9144000" cy="608309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081E08AB-3B02-28B6-AFFF-5E0B189212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598"/>
              <a:stretch/>
            </p:blipFill>
            <p:spPr>
              <a:xfrm>
                <a:off x="381000" y="2476500"/>
                <a:ext cx="9144000" cy="6083092"/>
              </a:xfrm>
              <a:prstGeom prst="rect">
                <a:avLst/>
              </a:prstGeom>
            </p:spPr>
          </p:pic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84A2084-45B9-1276-CB4E-1B1971BF9BB2}"/>
                  </a:ext>
                </a:extLst>
              </p:cNvPr>
              <p:cNvSpPr/>
              <p:nvPr/>
            </p:nvSpPr>
            <p:spPr>
              <a:xfrm>
                <a:off x="2228850" y="2552700"/>
                <a:ext cx="685800" cy="685800"/>
              </a:xfrm>
              <a:prstGeom prst="ellipse">
                <a:avLst/>
              </a:prstGeom>
              <a:solidFill>
                <a:srgbClr val="00B0F0">
                  <a:alpha val="6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A53377B-FCFB-6F2C-CC43-9CF8F11D81B2}"/>
                  </a:ext>
                </a:extLst>
              </p:cNvPr>
              <p:cNvSpPr/>
              <p:nvPr/>
            </p:nvSpPr>
            <p:spPr>
              <a:xfrm>
                <a:off x="4762500" y="4495800"/>
                <a:ext cx="685800" cy="685800"/>
              </a:xfrm>
              <a:prstGeom prst="ellipse">
                <a:avLst/>
              </a:prstGeom>
              <a:solidFill>
                <a:srgbClr val="FF0000">
                  <a:alpha val="6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325DB5C-1FC3-7DD2-E733-261CE5AAEAC0}"/>
                  </a:ext>
                </a:extLst>
              </p:cNvPr>
              <p:cNvSpPr/>
              <p:nvPr/>
            </p:nvSpPr>
            <p:spPr>
              <a:xfrm>
                <a:off x="7505700" y="4495800"/>
                <a:ext cx="685800" cy="685800"/>
              </a:xfrm>
              <a:prstGeom prst="ellipse">
                <a:avLst/>
              </a:prstGeom>
              <a:solidFill>
                <a:srgbClr val="00B050">
                  <a:alpha val="6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5C0690-9C8D-6B4D-5F41-1452ED600BD6}"/>
                </a:ext>
              </a:extLst>
            </p:cNvPr>
            <p:cNvSpPr txBox="1"/>
            <p:nvPr/>
          </p:nvSpPr>
          <p:spPr>
            <a:xfrm>
              <a:off x="4095643" y="2788246"/>
              <a:ext cx="129820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/>
                <a:t>군집화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6E66AD6-1AB3-F4BA-F6CD-90C249F9257A}"/>
              </a:ext>
            </a:extLst>
          </p:cNvPr>
          <p:cNvGrpSpPr/>
          <p:nvPr/>
        </p:nvGrpSpPr>
        <p:grpSpPr>
          <a:xfrm>
            <a:off x="9331359" y="2265026"/>
            <a:ext cx="8491986" cy="7661716"/>
            <a:chOff x="9331359" y="2265026"/>
            <a:chExt cx="8491986" cy="766171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A016FAF-EF03-A5EE-3764-1635C68F1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359" y="2961409"/>
              <a:ext cx="2926633" cy="19050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B9EDF12-E6E0-315D-DA86-6A2732A96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4036" y="2961409"/>
              <a:ext cx="2926633" cy="1905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9359DB1-5786-E8F6-8A6B-7BF971D70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6712" y="2963119"/>
              <a:ext cx="2926633" cy="190500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114A870-6B9F-9C18-4B8F-0F1031C87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0484" y="4904785"/>
              <a:ext cx="7623693" cy="50219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922E14-0A9D-92FB-C50B-9D778D5EE9B2}"/>
                </a:ext>
              </a:extLst>
            </p:cNvPr>
            <p:cNvSpPr txBox="1"/>
            <p:nvPr/>
          </p:nvSpPr>
          <p:spPr>
            <a:xfrm>
              <a:off x="12257992" y="2265026"/>
              <a:ext cx="327027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00" dirty="0"/>
                <a:t>클러스터링 세분화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E684F2-61DD-2F6B-4D35-580CE681D80A}"/>
              </a:ext>
            </a:extLst>
          </p:cNvPr>
          <p:cNvGrpSpPr/>
          <p:nvPr/>
        </p:nvGrpSpPr>
        <p:grpSpPr>
          <a:xfrm>
            <a:off x="-627449" y="-75802"/>
            <a:ext cx="18922075" cy="10944815"/>
            <a:chOff x="7642178" y="4968685"/>
            <a:chExt cx="18922075" cy="1094481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39CC22A-1F5F-7A70-CEF6-1C5AB90DDF03}"/>
                </a:ext>
              </a:extLst>
            </p:cNvPr>
            <p:cNvSpPr/>
            <p:nvPr/>
          </p:nvSpPr>
          <p:spPr>
            <a:xfrm>
              <a:off x="7642178" y="4968685"/>
              <a:ext cx="18913164" cy="1094481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B0275AF-F20D-0B97-A6A1-43BA05E83FD2}"/>
                </a:ext>
              </a:extLst>
            </p:cNvPr>
            <p:cNvSpPr/>
            <p:nvPr/>
          </p:nvSpPr>
          <p:spPr>
            <a:xfrm>
              <a:off x="7651089" y="9191976"/>
              <a:ext cx="18913164" cy="324722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kern="0" spc="-200" dirty="0">
                  <a:solidFill>
                    <a:schemeClr val="bg1"/>
                  </a:solidFill>
                  <a:latin typeface="Noto Sans CJK KR Black" pitchFamily="34" charset="0"/>
                  <a:cs typeface="Noto Sans CJK KR Black" pitchFamily="34" charset="0"/>
                </a:rPr>
                <a:t>   </a:t>
              </a:r>
              <a:r>
                <a:rPr lang="en-US" altLang="ko-KR" sz="3600" kern="0" spc="-200" dirty="0">
                  <a:solidFill>
                    <a:schemeClr val="bg1"/>
                  </a:solidFill>
                  <a:highlight>
                    <a:srgbClr val="0000FF"/>
                  </a:highlight>
                  <a:latin typeface="Noto Sans CJK KR Black" pitchFamily="34" charset="0"/>
                  <a:cs typeface="Noto Sans CJK KR Black" pitchFamily="34" charset="0"/>
                </a:rPr>
                <a:t>- 0 : mean(66) min(32) max(112)</a:t>
              </a:r>
            </a:p>
            <a:p>
              <a:pPr algn="ctr"/>
              <a:r>
                <a:rPr lang="en-US" altLang="ko-KR" sz="3600" kern="0" spc="-200" dirty="0">
                  <a:solidFill>
                    <a:schemeClr val="bg1"/>
                  </a:solidFill>
                  <a:latin typeface="Noto Sans CJK KR Black" pitchFamily="34" charset="0"/>
                  <a:cs typeface="Noto Sans CJK KR Black" pitchFamily="34" charset="0"/>
                </a:rPr>
                <a:t>   </a:t>
              </a:r>
              <a:r>
                <a:rPr lang="en-US" altLang="ko-KR" sz="3600" kern="0" spc="-200" dirty="0">
                  <a:solidFill>
                    <a:schemeClr val="bg1"/>
                  </a:solidFill>
                  <a:highlight>
                    <a:srgbClr val="FF0000"/>
                  </a:highlight>
                  <a:latin typeface="Noto Sans CJK KR Black" pitchFamily="34" charset="0"/>
                  <a:cs typeface="Noto Sans CJK KR Black" pitchFamily="34" charset="0"/>
                </a:rPr>
                <a:t>- 1 : mean(71) min(31) max(109)</a:t>
              </a:r>
            </a:p>
            <a:p>
              <a:pPr algn="ctr"/>
              <a:r>
                <a:rPr lang="en-US" altLang="ko-KR" sz="3600" kern="0" spc="-200" dirty="0">
                  <a:solidFill>
                    <a:schemeClr val="bg1"/>
                  </a:solidFill>
                  <a:latin typeface="Noto Sans CJK KR Black" pitchFamily="34" charset="0"/>
                  <a:cs typeface="Noto Sans CJK KR Black" pitchFamily="34" charset="0"/>
                </a:rPr>
                <a:t>   </a:t>
              </a:r>
              <a:r>
                <a:rPr lang="en-US" altLang="ko-KR" sz="3600" kern="0" spc="-200" dirty="0">
                  <a:solidFill>
                    <a:schemeClr val="bg1"/>
                  </a:solidFill>
                  <a:highlight>
                    <a:srgbClr val="008000"/>
                  </a:highlight>
                  <a:latin typeface="Noto Sans CJK KR Black" pitchFamily="34" charset="0"/>
                  <a:cs typeface="Noto Sans CJK KR Black" pitchFamily="34" charset="0"/>
                </a:rPr>
                <a:t>- 2 : mean(78) min(44) max(110)</a:t>
              </a:r>
              <a:endParaRPr kumimoji="1"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8000"/>
                </a:highlight>
              </a:endParaRPr>
            </a:p>
          </p:txBody>
        </p:sp>
      </p:grp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4F0EB71-B845-E9EA-8BE9-F4A4BC10E5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23" y="3248889"/>
            <a:ext cx="11251132" cy="518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3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DB8E9E4-BA0E-D281-3F74-30D78260A987}"/>
              </a:ext>
            </a:extLst>
          </p:cNvPr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EA2C220-0722-1340-6975-BFC5D728E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5" name="Object 6">
            <a:extLst>
              <a:ext uri="{FF2B5EF4-FFF2-40B4-BE49-F238E27FC236}">
                <a16:creationId xmlns:a16="http://schemas.microsoft.com/office/drawing/2014/main" id="{41AEA9BA-7C9A-8618-D552-4C96A37A086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628900"/>
            <a:ext cx="18288000" cy="76568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sp>
        <p:nvSpPr>
          <p:cNvPr id="7" name="Object 20">
            <a:extLst>
              <a:ext uri="{FF2B5EF4-FFF2-40B4-BE49-F238E27FC236}">
                <a16:creationId xmlns:a16="http://schemas.microsoft.com/office/drawing/2014/main" id="{A3425398-4C42-17C7-3594-819E31042CAD}"/>
              </a:ext>
            </a:extLst>
          </p:cNvPr>
          <p:cNvSpPr txBox="1"/>
          <p:nvPr/>
        </p:nvSpPr>
        <p:spPr>
          <a:xfrm>
            <a:off x="10150544" y="6858557"/>
            <a:ext cx="272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김성민</a:t>
            </a:r>
            <a:endParaRPr lang="en-US" altLang="ko-KR" sz="2000" dirty="0">
              <a:solidFill>
                <a:srgbClr val="FFFFF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Noto Sans CJK KR Light" pitchFamily="34" charset="0"/>
                <a:cs typeface="Noto Sans CJK KR Light" pitchFamily="34" charset="0"/>
              </a:rPr>
              <a:t>React</a:t>
            </a:r>
            <a:endParaRPr lang="en-US" sz="2000" dirty="0"/>
          </a:p>
        </p:txBody>
      </p:sp>
      <p:sp>
        <p:nvSpPr>
          <p:cNvPr id="8" name="Object 20">
            <a:extLst>
              <a:ext uri="{FF2B5EF4-FFF2-40B4-BE49-F238E27FC236}">
                <a16:creationId xmlns:a16="http://schemas.microsoft.com/office/drawing/2014/main" id="{F076F158-899F-B834-AAE0-074CB97B6AB0}"/>
              </a:ext>
            </a:extLst>
          </p:cNvPr>
          <p:cNvSpPr txBox="1"/>
          <p:nvPr/>
        </p:nvSpPr>
        <p:spPr>
          <a:xfrm>
            <a:off x="533132" y="6831725"/>
            <a:ext cx="3797537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9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이명기 </a:t>
            </a:r>
            <a:r>
              <a:rPr lang="ko-KR" altLang="en-US" sz="1900" dirty="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부팀장</a:t>
            </a:r>
            <a:endParaRPr lang="en-US" sz="1900" dirty="0">
              <a:solidFill>
                <a:srgbClr val="FFFFF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Noto Sans CJK KR Light" pitchFamily="34" charset="0"/>
              </a:rPr>
              <a:t>Arduino &amp; Machine learning</a:t>
            </a:r>
            <a:endParaRPr lang="en-US" sz="3600" dirty="0"/>
          </a:p>
        </p:txBody>
      </p:sp>
      <p:sp>
        <p:nvSpPr>
          <p:cNvPr id="9" name="Object 20">
            <a:extLst>
              <a:ext uri="{FF2B5EF4-FFF2-40B4-BE49-F238E27FC236}">
                <a16:creationId xmlns:a16="http://schemas.microsoft.com/office/drawing/2014/main" id="{7619036F-A4FC-27B5-FB6C-E15C729A5C88}"/>
              </a:ext>
            </a:extLst>
          </p:cNvPr>
          <p:cNvSpPr txBox="1"/>
          <p:nvPr/>
        </p:nvSpPr>
        <p:spPr>
          <a:xfrm>
            <a:off x="4720241" y="6854809"/>
            <a:ext cx="43898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최윤규</a:t>
            </a:r>
            <a:endParaRPr lang="en-US" altLang="ko-KR" sz="2000" dirty="0">
              <a:solidFill>
                <a:srgbClr val="FFFFF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Noto Sans CJK KR Light" pitchFamily="34" charset="0"/>
                <a:cs typeface="Noto Sans CJK KR Light" pitchFamily="34" charset="0"/>
              </a:rPr>
              <a:t>MariaDB &amp; Flask &amp; Machine learning</a:t>
            </a:r>
            <a:endParaRPr lang="en-US" sz="2000" dirty="0"/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D19A10C5-0562-6006-F3F5-F0AE502AD331}"/>
              </a:ext>
            </a:extLst>
          </p:cNvPr>
          <p:cNvSpPr txBox="1"/>
          <p:nvPr/>
        </p:nvSpPr>
        <p:spPr>
          <a:xfrm>
            <a:off x="14687139" y="6854809"/>
            <a:ext cx="2722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최정재</a:t>
            </a:r>
            <a:endParaRPr lang="en-US" altLang="ko-KR" sz="2000" dirty="0">
              <a:solidFill>
                <a:srgbClr val="FFFFF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pPr algn="ctr"/>
            <a:r>
              <a:rPr lang="en-US" altLang="ko-KR" sz="2000" dirty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Android Studio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83BA29-2E8E-BB3F-856C-9717C314B8D7}"/>
              </a:ext>
            </a:extLst>
          </p:cNvPr>
          <p:cNvSpPr/>
          <p:nvPr/>
        </p:nvSpPr>
        <p:spPr>
          <a:xfrm>
            <a:off x="702823" y="3142594"/>
            <a:ext cx="3442255" cy="344225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888FAD-93E0-D599-8043-AACEE16B2132}"/>
              </a:ext>
            </a:extLst>
          </p:cNvPr>
          <p:cNvSpPr/>
          <p:nvPr/>
        </p:nvSpPr>
        <p:spPr>
          <a:xfrm>
            <a:off x="5203170" y="3137625"/>
            <a:ext cx="3442255" cy="344225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C05B0FF-EF4C-D173-7B2B-E66A2AA402D3}"/>
              </a:ext>
            </a:extLst>
          </p:cNvPr>
          <p:cNvSpPr/>
          <p:nvPr/>
        </p:nvSpPr>
        <p:spPr>
          <a:xfrm>
            <a:off x="9790417" y="3137625"/>
            <a:ext cx="3442255" cy="344225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31D29C-7016-B5D4-FFD6-9EBB85D69FF2}"/>
              </a:ext>
            </a:extLst>
          </p:cNvPr>
          <p:cNvSpPr/>
          <p:nvPr/>
        </p:nvSpPr>
        <p:spPr>
          <a:xfrm>
            <a:off x="14330447" y="3137624"/>
            <a:ext cx="3442255" cy="3442255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D21DE2D0-3F18-C3CB-6005-7EC96377A102}"/>
              </a:ext>
            </a:extLst>
          </p:cNvPr>
          <p:cNvSpPr txBox="1"/>
          <p:nvPr/>
        </p:nvSpPr>
        <p:spPr>
          <a:xfrm>
            <a:off x="1156962" y="441906"/>
            <a:ext cx="14571430" cy="13380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kern="0" spc="-2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Director &amp; Directing.</a:t>
            </a:r>
            <a:endParaRPr lang="en-US" dirty="0"/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DBE75F9D-D973-D07E-5BB5-607AA42732D3}"/>
              </a:ext>
            </a:extLst>
          </p:cNvPr>
          <p:cNvSpPr txBox="1"/>
          <p:nvPr/>
        </p:nvSpPr>
        <p:spPr>
          <a:xfrm>
            <a:off x="1156962" y="1781751"/>
            <a:ext cx="1236144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777777"/>
                </a:solidFill>
                <a:latin typeface="Noto Sans CJK KR Regular" pitchFamily="34" charset="0"/>
              </a:rPr>
              <a:t>Introduce </a:t>
            </a:r>
            <a:endParaRPr lang="en-US" dirty="0"/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3FB94D57-08FD-1551-D15E-AFCB70C48A38}"/>
              </a:ext>
            </a:extLst>
          </p:cNvPr>
          <p:cNvSpPr txBox="1"/>
          <p:nvPr/>
        </p:nvSpPr>
        <p:spPr>
          <a:xfrm>
            <a:off x="9898924" y="1599089"/>
            <a:ext cx="72298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000" kern="0" spc="-200" dirty="0" err="1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DevelopMent</a:t>
            </a:r>
            <a:r>
              <a:rPr lang="en-US" sz="4000" kern="0" spc="-2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 By_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5A195-9940-1365-993A-0DD070165BB9}"/>
              </a:ext>
            </a:extLst>
          </p:cNvPr>
          <p:cNvSpPr txBox="1"/>
          <p:nvPr/>
        </p:nvSpPr>
        <p:spPr>
          <a:xfrm>
            <a:off x="486451" y="7690538"/>
            <a:ext cx="38749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기획서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웹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크롤링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 </a:t>
            </a:r>
            <a:endParaRPr lang="en-US" altLang="ko-KR" b="0" i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아두이노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코드 수집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가속도센서구현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로드셀무게센서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구현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flask-</a:t>
            </a:r>
            <a:r>
              <a:rPr lang="en-US" altLang="ko-KR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arduino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연동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머신러닝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센싱데이터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수집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머신러닝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모델링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제품 디자인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시제품 제작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영상 촬영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,PPT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52B2B-24B3-68BF-68CC-E49F32A0B9BD}"/>
              </a:ext>
            </a:extLst>
          </p:cNvPr>
          <p:cNvSpPr txBox="1"/>
          <p:nvPr/>
        </p:nvSpPr>
        <p:spPr>
          <a:xfrm>
            <a:off x="14520637" y="7693343"/>
            <a:ext cx="326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Web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화면설계서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머신러닝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센싱데이터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수집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DDC68-C099-D166-C81D-83942234E5BF}"/>
              </a:ext>
            </a:extLst>
          </p:cNvPr>
          <p:cNvSpPr txBox="1"/>
          <p:nvPr/>
        </p:nvSpPr>
        <p:spPr>
          <a:xfrm>
            <a:off x="9966455" y="7690538"/>
            <a:ext cx="3551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웹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크롤링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b="0" i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Web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화면설계서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웹 페이지 제작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</a:p>
          <a:p>
            <a:pPr algn="ctr"/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flask-react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연동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머신러닝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센싱데이터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수집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PPT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02F605-F3BE-162E-3966-E3124EE3BF77}"/>
              </a:ext>
            </a:extLst>
          </p:cNvPr>
          <p:cNvSpPr txBox="1"/>
          <p:nvPr/>
        </p:nvSpPr>
        <p:spPr>
          <a:xfrm>
            <a:off x="4880703" y="7690538"/>
            <a:ext cx="4123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기획서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웹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크롤링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텍스트마이닝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사전 데이터 분석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NFT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제작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ERD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제작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데이터 모델링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데이터베이스 구축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flask-</a:t>
            </a:r>
            <a:r>
              <a:rPr lang="en-US" altLang="ko-KR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arduino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연동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flask-</a:t>
            </a:r>
            <a:r>
              <a:rPr lang="en-US" altLang="ko-KR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연동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flask-react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연동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머신러닝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센싱데이터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수집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머신러닝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모델링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algn="ctr"/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영상촬영 및 편집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, PPT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제작 및 발표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7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" y="-9273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11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0DEA89-C3F5-AF0A-5043-9419EDB8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9" b="23484"/>
          <a:stretch/>
        </p:blipFill>
        <p:spPr>
          <a:xfrm>
            <a:off x="20" y="1"/>
            <a:ext cx="18287980" cy="10286999"/>
          </a:xfrm>
          <a:prstGeom prst="rect">
            <a:avLst/>
          </a:prstGeom>
        </p:spPr>
      </p:pic>
      <p:sp>
        <p:nvSpPr>
          <p:cNvPr id="96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0870" y="3086100"/>
            <a:ext cx="41148" cy="411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F49F3-E754-8837-F827-03F369DC4887}"/>
              </a:ext>
            </a:extLst>
          </p:cNvPr>
          <p:cNvSpPr txBox="1"/>
          <p:nvPr/>
        </p:nvSpPr>
        <p:spPr>
          <a:xfrm>
            <a:off x="7916418" y="4684315"/>
            <a:ext cx="2455164" cy="91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6600" dirty="0">
                <a:solidFill>
                  <a:schemeClr val="bg1"/>
                </a:solidFill>
              </a:rPr>
              <a:t> Q &amp; A</a:t>
            </a:r>
          </a:p>
        </p:txBody>
      </p:sp>
    </p:spTree>
    <p:extLst>
      <p:ext uri="{BB962C8B-B14F-4D97-AF65-F5344CB8AC3E}">
        <p14:creationId xmlns:p14="http://schemas.microsoft.com/office/powerpoint/2010/main" val="3107249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FBEB4A2A-A44E-3F72-3931-4263AE01BCB6}"/>
              </a:ext>
            </a:extLst>
          </p:cNvPr>
          <p:cNvGrpSpPr/>
          <p:nvPr/>
        </p:nvGrpSpPr>
        <p:grpSpPr>
          <a:xfrm>
            <a:off x="152400" y="0"/>
            <a:ext cx="18285714" cy="10285714"/>
            <a:chOff x="0" y="0"/>
            <a:chExt cx="18285714" cy="10285714"/>
          </a:xfrm>
        </p:grpSpPr>
        <p:pic>
          <p:nvPicPr>
            <p:cNvPr id="25" name="Object 2">
              <a:extLst>
                <a:ext uri="{FF2B5EF4-FFF2-40B4-BE49-F238E27FC236}">
                  <a16:creationId xmlns:a16="http://schemas.microsoft.com/office/drawing/2014/main" id="{A9654B8B-377B-632D-0CAB-740FA20DD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3" name="Rectangle 21">
            <a:extLst>
              <a:ext uri="{FF2B5EF4-FFF2-40B4-BE49-F238E27FC236}">
                <a16:creationId xmlns:a16="http://schemas.microsoft.com/office/drawing/2014/main" id="{ABAD3C35-2686-F178-EF00-33E9B138001B}"/>
              </a:ext>
            </a:extLst>
          </p:cNvPr>
          <p:cNvSpPr>
            <a:spLocks/>
          </p:cNvSpPr>
          <p:nvPr/>
        </p:nvSpPr>
        <p:spPr bwMode="auto">
          <a:xfrm>
            <a:off x="944379" y="6033640"/>
            <a:ext cx="6977443" cy="214088"/>
          </a:xfrm>
          <a:prstGeom prst="rect">
            <a:avLst/>
          </a:prstGeom>
          <a:solidFill>
            <a:srgbClr val="9C9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 sz="1200">
              <a:latin typeface="Sitka Banner" panose="02000505000000020004" pitchFamily="2" charset="0"/>
            </a:endParaRP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66DB5E3F-F91A-2D14-98C5-3A959A495DB7}"/>
              </a:ext>
            </a:extLst>
          </p:cNvPr>
          <p:cNvSpPr txBox="1"/>
          <p:nvPr/>
        </p:nvSpPr>
        <p:spPr>
          <a:xfrm>
            <a:off x="913386" y="1159248"/>
            <a:ext cx="1200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u="sng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02</a:t>
            </a:r>
            <a:endParaRPr lang="en-US"/>
          </a:p>
        </p:txBody>
      </p:sp>
      <p:sp>
        <p:nvSpPr>
          <p:cNvPr id="5" name="Object 20">
            <a:extLst>
              <a:ext uri="{FF2B5EF4-FFF2-40B4-BE49-F238E27FC236}">
                <a16:creationId xmlns:a16="http://schemas.microsoft.com/office/drawing/2014/main" id="{D1A1F059-C009-CF06-9B4D-6EE5FEE613FE}"/>
              </a:ext>
            </a:extLst>
          </p:cNvPr>
          <p:cNvSpPr txBox="1"/>
          <p:nvPr/>
        </p:nvSpPr>
        <p:spPr>
          <a:xfrm>
            <a:off x="2219371" y="1352695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spc="-200">
                <a:solidFill>
                  <a:srgbClr val="403322"/>
                </a:solidFill>
                <a:latin typeface="NanumSquare Bold" pitchFamily="34" charset="0"/>
                <a:cs typeface="NanumSquare Bold" pitchFamily="34" charset="0"/>
              </a:rPr>
              <a:t>시장 분석 </a:t>
            </a:r>
            <a:endParaRPr lang="en-US"/>
          </a:p>
        </p:txBody>
      </p:sp>
      <p:sp>
        <p:nvSpPr>
          <p:cNvPr id="6" name="Object 21">
            <a:extLst>
              <a:ext uri="{FF2B5EF4-FFF2-40B4-BE49-F238E27FC236}">
                <a16:creationId xmlns:a16="http://schemas.microsoft.com/office/drawing/2014/main" id="{DB1801CF-09D7-67AC-6B51-4D00C30EFB88}"/>
              </a:ext>
            </a:extLst>
          </p:cNvPr>
          <p:cNvSpPr txBox="1"/>
          <p:nvPr/>
        </p:nvSpPr>
        <p:spPr>
          <a:xfrm>
            <a:off x="2219371" y="2139495"/>
            <a:ext cx="1154688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>
                <a:solidFill>
                  <a:srgbClr val="403322"/>
                </a:solidFill>
                <a:latin typeface="NanumSquare" pitchFamily="34" charset="0"/>
              </a:rPr>
              <a:t>우리 제품이 위치한 시장에 대한 분석을 바탕으로 라이프 사이클 예측 및 전략 방향 설정</a:t>
            </a:r>
            <a:endParaRPr lang="en-US"/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9B4097F4-31D6-7231-4B46-97D1F40359ED}"/>
              </a:ext>
            </a:extLst>
          </p:cNvPr>
          <p:cNvGrpSpPr/>
          <p:nvPr/>
        </p:nvGrpSpPr>
        <p:grpSpPr>
          <a:xfrm>
            <a:off x="-533400" y="9631207"/>
            <a:ext cx="18913165" cy="3921606"/>
            <a:chOff x="-149393" y="7633240"/>
            <a:chExt cx="18913165" cy="6171429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E567B73A-42A9-1E9A-BE17-6A6FAFD56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6171429"/>
            </a:xfrm>
            <a:prstGeom prst="rect">
              <a:avLst/>
            </a:prstGeom>
          </p:spPr>
        </p:pic>
      </p:grpSp>
      <p:sp>
        <p:nvSpPr>
          <p:cNvPr id="11" name="Rectangle 21">
            <a:extLst>
              <a:ext uri="{FF2B5EF4-FFF2-40B4-BE49-F238E27FC236}">
                <a16:creationId xmlns:a16="http://schemas.microsoft.com/office/drawing/2014/main" id="{D58AB4FE-1034-0934-22A6-DB372B64499D}"/>
              </a:ext>
            </a:extLst>
          </p:cNvPr>
          <p:cNvSpPr>
            <a:spLocks/>
          </p:cNvSpPr>
          <p:nvPr/>
        </p:nvSpPr>
        <p:spPr bwMode="auto">
          <a:xfrm>
            <a:off x="947357" y="4399971"/>
            <a:ext cx="6977443" cy="214088"/>
          </a:xfrm>
          <a:prstGeom prst="rect">
            <a:avLst/>
          </a:prstGeom>
          <a:solidFill>
            <a:srgbClr val="9C9C9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s-ES" sz="1200">
              <a:latin typeface="Sitka Banner" panose="02000505000000020004" pitchFamily="2" charset="0"/>
            </a:endParaRP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BE146BF5-9044-D4E4-7D78-4D73AC6F9A32}"/>
              </a:ext>
            </a:extLst>
          </p:cNvPr>
          <p:cNvSpPr>
            <a:spLocks/>
          </p:cNvSpPr>
          <p:nvPr/>
        </p:nvSpPr>
        <p:spPr bwMode="auto">
          <a:xfrm>
            <a:off x="913386" y="3600517"/>
            <a:ext cx="6024318" cy="55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800">
                <a:solidFill>
                  <a:srgbClr val="2C2C2C"/>
                </a:solidFill>
                <a:latin typeface="Sitka Banner" panose="02000505000000020004" pitchFamily="2" charset="0"/>
                <a:ea typeface="ＭＳ Ｐゴシック" charset="0"/>
                <a:cs typeface="Lato Bold" charset="0"/>
                <a:sym typeface="Lato Bold" charset="0"/>
              </a:rPr>
              <a:t>16’ Google play store </a:t>
            </a:r>
            <a:r>
              <a:rPr lang="ko-KR" altLang="en-US" sz="2800">
                <a:solidFill>
                  <a:srgbClr val="2C2C2C"/>
                </a:solidFill>
                <a:latin typeface="Sitka Banner" panose="02000505000000020004" pitchFamily="2" charset="0"/>
                <a:ea typeface="ＭＳ Ｐゴシック" charset="0"/>
                <a:cs typeface="Lato Bold" charset="0"/>
                <a:sym typeface="Lato Bold" charset="0"/>
              </a:rPr>
              <a:t>물 알림 </a:t>
            </a:r>
            <a:r>
              <a:rPr lang="en-US" altLang="ko-KR" sz="2800">
                <a:solidFill>
                  <a:srgbClr val="2C2C2C"/>
                </a:solidFill>
                <a:latin typeface="Sitka Banner" panose="02000505000000020004" pitchFamily="2" charset="0"/>
                <a:ea typeface="ＭＳ Ｐゴシック" charset="0"/>
                <a:cs typeface="Lato Bold" charset="0"/>
                <a:sym typeface="Lato Bold" charset="0"/>
              </a:rPr>
              <a:t>app download</a:t>
            </a:r>
            <a:endParaRPr lang="en-US" sz="2800">
              <a:solidFill>
                <a:srgbClr val="2C2C2C"/>
              </a:solidFill>
              <a:latin typeface="Sitka Banner" panose="02000505000000020004" pitchFamily="2" charset="0"/>
              <a:ea typeface="ＭＳ Ｐゴシック" charset="0"/>
              <a:cs typeface="Lato Bold" charset="0"/>
              <a:sym typeface="Lato Bold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0DFCA44D-7EBD-B474-CADE-9F19EF566AEA}"/>
              </a:ext>
            </a:extLst>
          </p:cNvPr>
          <p:cNvSpPr>
            <a:spLocks/>
          </p:cNvSpPr>
          <p:nvPr/>
        </p:nvSpPr>
        <p:spPr bwMode="auto">
          <a:xfrm>
            <a:off x="913386" y="5262631"/>
            <a:ext cx="6170982" cy="55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800">
                <a:solidFill>
                  <a:srgbClr val="2C2C2C"/>
                </a:solidFill>
                <a:latin typeface="Sitka Banner" panose="02000505000000020004" pitchFamily="2" charset="0"/>
                <a:ea typeface="ＭＳ Ｐゴシック" charset="0"/>
                <a:cs typeface="Lato Bold" charset="0"/>
                <a:sym typeface="Lato Bold" charset="0"/>
              </a:rPr>
              <a:t>22’ Google play store </a:t>
            </a:r>
            <a:r>
              <a:rPr lang="ko-KR" altLang="en-US" sz="2800">
                <a:solidFill>
                  <a:srgbClr val="2C2C2C"/>
                </a:solidFill>
                <a:latin typeface="Sitka Banner" panose="02000505000000020004" pitchFamily="2" charset="0"/>
                <a:ea typeface="ＭＳ Ｐゴシック" charset="0"/>
                <a:cs typeface="Lato Bold" charset="0"/>
                <a:sym typeface="Lato Bold" charset="0"/>
              </a:rPr>
              <a:t>물 알림 </a:t>
            </a:r>
            <a:r>
              <a:rPr lang="en-US" altLang="ko-KR" sz="2800">
                <a:solidFill>
                  <a:srgbClr val="2C2C2C"/>
                </a:solidFill>
                <a:latin typeface="Sitka Banner" panose="02000505000000020004" pitchFamily="2" charset="0"/>
                <a:ea typeface="ＭＳ Ｐゴシック" charset="0"/>
                <a:cs typeface="Lato Bold" charset="0"/>
                <a:sym typeface="Lato Bold" charset="0"/>
              </a:rPr>
              <a:t>app download</a:t>
            </a:r>
            <a:endParaRPr lang="en-US" sz="2800">
              <a:solidFill>
                <a:srgbClr val="2C2C2C"/>
              </a:solidFill>
              <a:latin typeface="Sitka Banner" panose="02000505000000020004" pitchFamily="2" charset="0"/>
              <a:ea typeface="ＭＳ Ｐゴシック" charset="0"/>
              <a:cs typeface="Lato Bold" charset="0"/>
              <a:sym typeface="Lato Bold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3B7413-2901-27E9-D869-2C3D4EF3DB3E}"/>
              </a:ext>
            </a:extLst>
          </p:cNvPr>
          <p:cNvGrpSpPr/>
          <p:nvPr/>
        </p:nvGrpSpPr>
        <p:grpSpPr>
          <a:xfrm>
            <a:off x="930488" y="4256693"/>
            <a:ext cx="3256121" cy="587245"/>
            <a:chOff x="930488" y="4256693"/>
            <a:chExt cx="3256121" cy="587245"/>
          </a:xfrm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236C9316-ED17-EECB-E054-C0EDBA25D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488" y="4256693"/>
              <a:ext cx="3256121" cy="496330"/>
            </a:xfrm>
            <a:prstGeom prst="rect">
              <a:avLst/>
            </a:prstGeom>
            <a:solidFill>
              <a:srgbClr val="9DD1D1"/>
            </a:solidFill>
            <a:ln>
              <a:noFill/>
            </a:ln>
          </p:spPr>
          <p:txBody>
            <a:bodyPr lIns="0" tIns="0" rIns="0" bIns="0"/>
            <a:lstStyle/>
            <a:p>
              <a:endParaRPr lang="es-ES" sz="1200">
                <a:latin typeface="Sitka Banner" panose="02000505000000020004" pitchFamily="2" charset="0"/>
              </a:endParaRPr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19DA6982-1561-94C8-1488-3361C122D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213" y="4291384"/>
              <a:ext cx="3176275" cy="552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l">
                <a:spcBef>
                  <a:spcPts val="1700"/>
                </a:spcBef>
              </a:pPr>
              <a:r>
                <a:rPr lang="ko-KR" altLang="en-US" sz="2800" i="1">
                  <a:solidFill>
                    <a:srgbClr val="2C2C2C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old" charset="0"/>
                  <a:sym typeface="Lato Bold" charset="0"/>
                </a:rPr>
                <a:t>약 </a:t>
              </a:r>
              <a:r>
                <a:rPr lang="en-US" altLang="ko-KR" sz="2800" i="1">
                  <a:solidFill>
                    <a:srgbClr val="2C2C2C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old" charset="0"/>
                  <a:sym typeface="Lato Bold" charset="0"/>
                </a:rPr>
                <a:t>1000</a:t>
              </a:r>
              <a:r>
                <a:rPr lang="ko-KR" altLang="en-US" sz="2800" i="1">
                  <a:solidFill>
                    <a:srgbClr val="2C2C2C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old" charset="0"/>
                  <a:sym typeface="Lato Bold" charset="0"/>
                </a:rPr>
                <a:t>만 건</a:t>
              </a:r>
              <a:endParaRPr lang="en-US" sz="2800" i="1">
                <a:solidFill>
                  <a:srgbClr val="2C2C2C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Lato Bold" charset="0"/>
                <a:sym typeface="Lato Bold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888BC9-11EC-00DF-563D-B2B3804627B2}"/>
              </a:ext>
            </a:extLst>
          </p:cNvPr>
          <p:cNvGrpSpPr/>
          <p:nvPr/>
        </p:nvGrpSpPr>
        <p:grpSpPr>
          <a:xfrm>
            <a:off x="947357" y="5866948"/>
            <a:ext cx="6668953" cy="638717"/>
            <a:chOff x="947357" y="5866948"/>
            <a:chExt cx="6668953" cy="638717"/>
          </a:xfrm>
        </p:grpSpPr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AAF6842B-8238-C1F6-4CDF-EB4A0E493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357" y="5866948"/>
              <a:ext cx="6668953" cy="577456"/>
            </a:xfrm>
            <a:prstGeom prst="rect">
              <a:avLst/>
            </a:prstGeom>
            <a:solidFill>
              <a:srgbClr val="5DB5B3"/>
            </a:solidFill>
            <a:ln>
              <a:noFill/>
            </a:ln>
          </p:spPr>
          <p:txBody>
            <a:bodyPr lIns="0" tIns="0" rIns="0" bIns="0"/>
            <a:lstStyle/>
            <a:p>
              <a:endParaRPr lang="es-ES" sz="1200">
                <a:latin typeface="Sitka Banner" panose="02000505000000020004" pitchFamily="2" charset="0"/>
              </a:endParaRPr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2EA0F28A-9545-6AAC-D67D-9CFBC2365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050" y="5953111"/>
              <a:ext cx="6556260" cy="552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l">
                <a:spcBef>
                  <a:spcPts val="1700"/>
                </a:spcBef>
              </a:pPr>
              <a:r>
                <a:rPr lang="en-US" altLang="ko-KR" sz="2800" i="1">
                  <a:solidFill>
                    <a:srgbClr val="2C2C2C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old" charset="0"/>
                  <a:sym typeface="Lato Bold" charset="0"/>
                </a:rPr>
                <a:t>2100</a:t>
              </a:r>
              <a:r>
                <a:rPr lang="ko-KR" altLang="en-US" sz="2800" i="1">
                  <a:solidFill>
                    <a:srgbClr val="2C2C2C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  <a:cs typeface="Lato Bold" charset="0"/>
                  <a:sym typeface="Lato Bold" charset="0"/>
                </a:rPr>
                <a:t>만 건 이상</a:t>
              </a:r>
              <a:endParaRPr lang="en-US" sz="2800" i="1">
                <a:solidFill>
                  <a:srgbClr val="2C2C2C"/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Lato Bold" charset="0"/>
                <a:sym typeface="Lato Bold" charset="0"/>
              </a:endParaRPr>
            </a:p>
          </p:txBody>
        </p:sp>
      </p:grpSp>
      <p:sp>
        <p:nvSpPr>
          <p:cNvPr id="23" name="Object 10">
            <a:extLst>
              <a:ext uri="{FF2B5EF4-FFF2-40B4-BE49-F238E27FC236}">
                <a16:creationId xmlns:a16="http://schemas.microsoft.com/office/drawing/2014/main" id="{3C6ECA9E-C8B0-016F-5261-613842A66778}"/>
              </a:ext>
            </a:extLst>
          </p:cNvPr>
          <p:cNvSpPr txBox="1"/>
          <p:nvPr/>
        </p:nvSpPr>
        <p:spPr>
          <a:xfrm>
            <a:off x="253253" y="9754728"/>
            <a:ext cx="39322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: Google play store</a:t>
            </a: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D4106DF0-DD37-D9F4-F781-D590AC5E2CA9}"/>
              </a:ext>
            </a:extLst>
          </p:cNvPr>
          <p:cNvGraphicFramePr/>
          <p:nvPr/>
        </p:nvGraphicFramePr>
        <p:xfrm>
          <a:off x="8134775" y="2741629"/>
          <a:ext cx="9677400" cy="674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A9C15BF-4A58-28E8-C7E8-FC50D0528E54}"/>
              </a:ext>
            </a:extLst>
          </p:cNvPr>
          <p:cNvCxnSpPr>
            <a:cxnSpLocks/>
          </p:cNvCxnSpPr>
          <p:nvPr/>
        </p:nvCxnSpPr>
        <p:spPr>
          <a:xfrm>
            <a:off x="10840688" y="3876794"/>
            <a:ext cx="0" cy="46195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BAD8EA3-4961-ED79-C8CA-3C288534549A}"/>
              </a:ext>
            </a:extLst>
          </p:cNvPr>
          <p:cNvCxnSpPr>
            <a:cxnSpLocks/>
          </p:cNvCxnSpPr>
          <p:nvPr/>
        </p:nvCxnSpPr>
        <p:spPr>
          <a:xfrm>
            <a:off x="12981942" y="3845923"/>
            <a:ext cx="0" cy="46195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B18F5E1-AA08-5DB4-5004-A718D4305AEA}"/>
              </a:ext>
            </a:extLst>
          </p:cNvPr>
          <p:cNvCxnSpPr>
            <a:cxnSpLocks/>
          </p:cNvCxnSpPr>
          <p:nvPr/>
        </p:nvCxnSpPr>
        <p:spPr>
          <a:xfrm>
            <a:off x="15240000" y="3845923"/>
            <a:ext cx="0" cy="46195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B26E85-2CE2-402B-F8AA-B7BFBD13016E}"/>
              </a:ext>
            </a:extLst>
          </p:cNvPr>
          <p:cNvCxnSpPr>
            <a:cxnSpLocks/>
          </p:cNvCxnSpPr>
          <p:nvPr/>
        </p:nvCxnSpPr>
        <p:spPr>
          <a:xfrm flipH="1">
            <a:off x="11603194" y="4972041"/>
            <a:ext cx="233606" cy="913682"/>
          </a:xfrm>
          <a:prstGeom prst="straightConnector1">
            <a:avLst/>
          </a:prstGeom>
          <a:ln w="222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24">
            <a:extLst>
              <a:ext uri="{FF2B5EF4-FFF2-40B4-BE49-F238E27FC236}">
                <a16:creationId xmlns:a16="http://schemas.microsoft.com/office/drawing/2014/main" id="{B235A6DB-14F0-3DC7-8B36-5931BB88FDC9}"/>
              </a:ext>
            </a:extLst>
          </p:cNvPr>
          <p:cNvSpPr>
            <a:spLocks/>
          </p:cNvSpPr>
          <p:nvPr/>
        </p:nvSpPr>
        <p:spPr bwMode="auto">
          <a:xfrm>
            <a:off x="11032534" y="4504858"/>
            <a:ext cx="6024318" cy="55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1700"/>
              </a:spcBef>
            </a:pPr>
            <a:r>
              <a:rPr lang="en-US" sz="2800">
                <a:solidFill>
                  <a:srgbClr val="2C2C2C"/>
                </a:solidFill>
                <a:latin typeface="Sitka Banner" panose="02000505000000020004" pitchFamily="2" charset="0"/>
                <a:ea typeface="ＭＳ Ｐゴシック" charset="0"/>
                <a:cs typeface="Lato Bold" charset="0"/>
                <a:sym typeface="Lato Bold" charset="0"/>
              </a:rPr>
              <a:t>Item life cycle</a:t>
            </a: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DA3D8B1D-C0DF-1F93-AB5F-6BF3B65480FD}"/>
              </a:ext>
            </a:extLst>
          </p:cNvPr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itchFamily="34" charset="0"/>
                <a:cs typeface="IBM Plex Sans KR" pitchFamily="34" charset="0"/>
              </a:rPr>
              <a:t>010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3BE4CC-3236-0147-4F2C-37815EFCA1FF}"/>
              </a:ext>
            </a:extLst>
          </p:cNvPr>
          <p:cNvGrpSpPr/>
          <p:nvPr/>
        </p:nvGrpSpPr>
        <p:grpSpPr>
          <a:xfrm>
            <a:off x="0" y="-1286"/>
            <a:ext cx="18438114" cy="10287000"/>
            <a:chOff x="0" y="0"/>
            <a:chExt cx="18288000" cy="10287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3062D97-E687-8613-6CE2-8E547FE01F4E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67ECAE6-25A3-BF75-D09F-60FEFA9FD14D}"/>
                </a:ext>
              </a:extLst>
            </p:cNvPr>
            <p:cNvSpPr/>
            <p:nvPr/>
          </p:nvSpPr>
          <p:spPr>
            <a:xfrm>
              <a:off x="0" y="5174733"/>
              <a:ext cx="18288000" cy="69972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다른 제품과의 차별화전략</a:t>
              </a:r>
              <a:r>
                <a:rPr kumimoji="1" lang="en-US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</a:t>
              </a:r>
              <a:r>
                <a:rPr kumimoji="1" lang="ko-KR" altLang="en-US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브랜드 이미지 형성 전략 필요</a:t>
              </a:r>
              <a:r>
                <a:rPr kumimoji="1" lang="en-US" altLang="ko-KR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74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Object 2">
            <a:extLst>
              <a:ext uri="{FF2B5EF4-FFF2-40B4-BE49-F238E27FC236}">
                <a16:creationId xmlns:a16="http://schemas.microsoft.com/office/drawing/2014/main" id="{9A2382FA-B0AE-2D45-514C-ED2FE68CDC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36" y="-19050"/>
            <a:ext cx="18285714" cy="10285714"/>
          </a:xfrm>
          <a:prstGeom prst="rect">
            <a:avLst/>
          </a:prstGeom>
        </p:spPr>
      </p:pic>
      <p:pic>
        <p:nvPicPr>
          <p:cNvPr id="27" name="그림 26" descr="유리, 페트리접시, 더러운이(가) 표시된 사진&#10;&#10;자동 생성된 설명">
            <a:extLst>
              <a:ext uri="{FF2B5EF4-FFF2-40B4-BE49-F238E27FC236}">
                <a16:creationId xmlns:a16="http://schemas.microsoft.com/office/drawing/2014/main" id="{CFCAC7EC-525A-DD20-BB5B-5956881F6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00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513" b="50604"/>
          <a:stretch/>
        </p:blipFill>
        <p:spPr>
          <a:xfrm>
            <a:off x="7792682" y="2958987"/>
            <a:ext cx="4503845" cy="3113773"/>
          </a:xfrm>
          <a:prstGeom prst="rect">
            <a:avLst/>
          </a:prstGeom>
        </p:spPr>
      </p:pic>
      <p:pic>
        <p:nvPicPr>
          <p:cNvPr id="30" name="그림 29" descr="유리, 페트리접시, 더러운이(가) 표시된 사진&#10;&#10;자동 생성된 설명">
            <a:extLst>
              <a:ext uri="{FF2B5EF4-FFF2-40B4-BE49-F238E27FC236}">
                <a16:creationId xmlns:a16="http://schemas.microsoft.com/office/drawing/2014/main" id="{B38875A0-E7AC-FFF8-AC8E-356C3F1330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000"/>
                    </a14:imgEffect>
                    <a14:imgEffect>
                      <a14:saturation sa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604" r="50305"/>
          <a:stretch/>
        </p:blipFill>
        <p:spPr>
          <a:xfrm>
            <a:off x="7773710" y="6148840"/>
            <a:ext cx="4522817" cy="3113774"/>
          </a:xfrm>
          <a:prstGeom prst="rect">
            <a:avLst/>
          </a:prstGeom>
        </p:spPr>
      </p:pic>
      <p:pic>
        <p:nvPicPr>
          <p:cNvPr id="31" name="그림 30" descr="유리, 페트리접시, 더러운이(가) 표시된 사진&#10;&#10;자동 생성된 설명">
            <a:extLst>
              <a:ext uri="{FF2B5EF4-FFF2-40B4-BE49-F238E27FC236}">
                <a16:creationId xmlns:a16="http://schemas.microsoft.com/office/drawing/2014/main" id="{2DC7BF5F-219A-CBEC-C65F-7DA1D50EB7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000"/>
                    </a14:imgEffect>
                    <a14:imgEffect>
                      <a14:saturation sa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33" b="50604"/>
          <a:stretch/>
        </p:blipFill>
        <p:spPr>
          <a:xfrm>
            <a:off x="12408245" y="2958989"/>
            <a:ext cx="4492942" cy="3113772"/>
          </a:xfrm>
          <a:prstGeom prst="rect">
            <a:avLst/>
          </a:prstGeom>
        </p:spPr>
      </p:pic>
      <p:pic>
        <p:nvPicPr>
          <p:cNvPr id="32" name="그림 31" descr="유리, 페트리접시, 더러운이(가) 표시된 사진&#10;&#10;자동 생성된 설명">
            <a:extLst>
              <a:ext uri="{FF2B5EF4-FFF2-40B4-BE49-F238E27FC236}">
                <a16:creationId xmlns:a16="http://schemas.microsoft.com/office/drawing/2014/main" id="{0C68421A-5286-8B58-F599-148A7E1533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400"/>
                    </a14:imgEffect>
                    <a14:imgEffect>
                      <a14:saturation sa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84" t="50602" b="1"/>
          <a:stretch/>
        </p:blipFill>
        <p:spPr>
          <a:xfrm>
            <a:off x="12380096" y="6148841"/>
            <a:ext cx="4513681" cy="31137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60133" y="4183283"/>
            <a:ext cx="5352041" cy="6164827"/>
            <a:chOff x="3288201" y="4187554"/>
            <a:chExt cx="5352041" cy="61648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8201" y="4187554"/>
              <a:ext cx="5352041" cy="61648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764452" y="9756000"/>
            <a:ext cx="4136735" cy="492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02</a:t>
            </a:r>
            <a:endParaRPr lang="en-US" dirty="0"/>
          </a:p>
        </p:txBody>
      </p:sp>
      <p:grpSp>
        <p:nvGrpSpPr>
          <p:cNvPr id="963" name="그룹 962">
            <a:extLst>
              <a:ext uri="{FF2B5EF4-FFF2-40B4-BE49-F238E27FC236}">
                <a16:creationId xmlns:a16="http://schemas.microsoft.com/office/drawing/2014/main" id="{99BF83BB-A81B-E70F-5A40-156A14B03578}"/>
              </a:ext>
            </a:extLst>
          </p:cNvPr>
          <p:cNvGrpSpPr/>
          <p:nvPr/>
        </p:nvGrpSpPr>
        <p:grpSpPr>
          <a:xfrm>
            <a:off x="17457467" y="-1328860"/>
            <a:ext cx="323165" cy="15438961"/>
            <a:chOff x="17457467" y="-1328860"/>
            <a:chExt cx="323165" cy="15438961"/>
          </a:xfrm>
        </p:grpSpPr>
        <p:sp>
          <p:nvSpPr>
            <p:cNvPr id="28" name="Object 28"/>
            <p:cNvSpPr txBox="1"/>
            <p:nvPr/>
          </p:nvSpPr>
          <p:spPr>
            <a:xfrm rot="16200000">
              <a:off x="9899569" y="6229038"/>
              <a:ext cx="15438961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by           </a:t>
              </a:r>
              <a:r>
                <a:rPr lang="en-US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 </a:t>
              </a:r>
              <a:r>
                <a:rPr lang="en-US" sz="1500" kern="0" spc="200" dirty="0" err="1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gi</a:t>
              </a:r>
              <a:r>
                <a:rPr lang="en-US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 AI school IoT_ Aqu4MEN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 rot="16200000">
              <a:off x="16815004" y="1854530"/>
              <a:ext cx="1608091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023</a:t>
              </a:r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C92B7B-CFCF-7F96-D733-B1A4E30DC12B}"/>
              </a:ext>
            </a:extLst>
          </p:cNvPr>
          <p:cNvSpPr txBox="1"/>
          <p:nvPr/>
        </p:nvSpPr>
        <p:spPr>
          <a:xfrm>
            <a:off x="8016410" y="4281420"/>
            <a:ext cx="36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설거지 용이</a:t>
            </a:r>
            <a:r>
              <a:rPr kumimoji="1" lang="en-US" altLang="ko-KR" dirty="0"/>
              <a:t>(</a:t>
            </a:r>
            <a:r>
              <a:rPr kumimoji="1" lang="ko-KR" altLang="en-US" dirty="0"/>
              <a:t>세척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638ABE-557F-DAFE-4DE5-054151C7C2E4}"/>
              </a:ext>
            </a:extLst>
          </p:cNvPr>
          <p:cNvSpPr txBox="1"/>
          <p:nvPr/>
        </p:nvSpPr>
        <p:spPr>
          <a:xfrm>
            <a:off x="13659417" y="3903395"/>
            <a:ext cx="321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컵 홀더의 경우 빨대로 마시는</a:t>
            </a:r>
            <a:br>
              <a:rPr kumimoji="1" lang="en-US" altLang="ko-KR" dirty="0"/>
            </a:br>
            <a:r>
              <a:rPr kumimoji="1" lang="ko-KR" altLang="en-US" dirty="0"/>
              <a:t>수분 섭취량 측정에 취약</a:t>
            </a:r>
            <a:endParaRPr kumimoji="1" lang="en-US" alt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7003A1-3D2C-F0AC-DD4C-D1C7D212DBF2}"/>
              </a:ext>
            </a:extLst>
          </p:cNvPr>
          <p:cNvSpPr txBox="1"/>
          <p:nvPr/>
        </p:nvSpPr>
        <p:spPr>
          <a:xfrm>
            <a:off x="7980863" y="7823519"/>
            <a:ext cx="450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컵받침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컵홀더</a:t>
            </a:r>
            <a:r>
              <a:rPr kumimoji="1" lang="en-US" altLang="ko-KR" dirty="0"/>
              <a:t>, </a:t>
            </a:r>
            <a:r>
              <a:rPr kumimoji="1" lang="ko-KR" altLang="en-US" dirty="0"/>
              <a:t>텀블러의 기능이 </a:t>
            </a:r>
            <a:endParaRPr kumimoji="1" lang="en-US" altLang="ko-KR" dirty="0"/>
          </a:p>
          <a:p>
            <a:r>
              <a:rPr kumimoji="1" lang="ko-KR" altLang="en-US" dirty="0"/>
              <a:t>하나로 합쳐진 </a:t>
            </a:r>
            <a:r>
              <a:rPr kumimoji="1" lang="ko-KR" altLang="en-US" dirty="0" err="1"/>
              <a:t>올인원</a:t>
            </a:r>
            <a:r>
              <a:rPr kumimoji="1" lang="ko-KR" altLang="en-US" dirty="0"/>
              <a:t> 제품의 등장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6C285B-2A79-2E54-FF4F-A87297E4404C}"/>
              </a:ext>
            </a:extLst>
          </p:cNvPr>
          <p:cNvSpPr txBox="1"/>
          <p:nvPr/>
        </p:nvSpPr>
        <p:spPr>
          <a:xfrm>
            <a:off x="14187559" y="7486842"/>
            <a:ext cx="297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텀블러의 </a:t>
            </a:r>
            <a:r>
              <a:rPr kumimoji="1" lang="ko-KR" altLang="en-US" dirty="0" err="1">
                <a:sym typeface="Wingdings" pitchFamily="2" charset="2"/>
              </a:rPr>
              <a:t>보완재</a:t>
            </a:r>
            <a:r>
              <a:rPr kumimoji="1" lang="ko-KR" altLang="en-US" dirty="0">
                <a:sym typeface="Wingdings" pitchFamily="2" charset="2"/>
              </a:rPr>
              <a:t> 위치 </a:t>
            </a:r>
            <a:endParaRPr kumimoji="1"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99F453-DD7A-D101-FE9A-32BA0994B9B5}"/>
              </a:ext>
            </a:extLst>
          </p:cNvPr>
          <p:cNvSpPr txBox="1"/>
          <p:nvPr/>
        </p:nvSpPr>
        <p:spPr>
          <a:xfrm>
            <a:off x="13247051" y="8512402"/>
            <a:ext cx="365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면역력과 건강에 대한 관심 급증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39BB7D-F68C-6A09-7DBA-237D3643C293}"/>
              </a:ext>
            </a:extLst>
          </p:cNvPr>
          <p:cNvSpPr txBox="1"/>
          <p:nvPr/>
        </p:nvSpPr>
        <p:spPr>
          <a:xfrm>
            <a:off x="14060815" y="7962019"/>
            <a:ext cx="365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데스크테리어족의</a:t>
            </a:r>
            <a:r>
              <a:rPr kumimoji="1" lang="ko-KR" altLang="en-US" dirty="0"/>
              <a:t> 등장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BF476F-333A-68FB-9F92-B3F1EE267E07}"/>
              </a:ext>
            </a:extLst>
          </p:cNvPr>
          <p:cNvSpPr txBox="1"/>
          <p:nvPr/>
        </p:nvSpPr>
        <p:spPr>
          <a:xfrm>
            <a:off x="8016410" y="3379709"/>
            <a:ext cx="36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다양한 컵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텀블러와 호환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F0D1A2-5E97-37CF-C70C-125565DD4BBF}"/>
              </a:ext>
            </a:extLst>
          </p:cNvPr>
          <p:cNvSpPr txBox="1"/>
          <p:nvPr/>
        </p:nvSpPr>
        <p:spPr>
          <a:xfrm>
            <a:off x="8016410" y="3825121"/>
            <a:ext cx="36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자동으로 수분 섭취량 체크</a:t>
            </a:r>
          </a:p>
        </p:txBody>
      </p:sp>
      <p:sp>
        <p:nvSpPr>
          <p:cNvPr id="44" name="Object 9">
            <a:extLst>
              <a:ext uri="{FF2B5EF4-FFF2-40B4-BE49-F238E27FC236}">
                <a16:creationId xmlns:a16="http://schemas.microsoft.com/office/drawing/2014/main" id="{D7E52757-F0F3-2122-8EBA-225DEDC5E60B}"/>
              </a:ext>
            </a:extLst>
          </p:cNvPr>
          <p:cNvSpPr txBox="1"/>
          <p:nvPr/>
        </p:nvSpPr>
        <p:spPr>
          <a:xfrm>
            <a:off x="913386" y="1159248"/>
            <a:ext cx="1200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03</a:t>
            </a:r>
            <a:endParaRPr lang="en-US" dirty="0"/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FF805A07-6534-DCF5-418F-15E1BEFE7EAC}"/>
              </a:ext>
            </a:extLst>
          </p:cNvPr>
          <p:cNvSpPr txBox="1"/>
          <p:nvPr/>
        </p:nvSpPr>
        <p:spPr>
          <a:xfrm>
            <a:off x="2219371" y="1352695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spc="-200" dirty="0">
                <a:solidFill>
                  <a:srgbClr val="403322"/>
                </a:solidFill>
                <a:latin typeface="NanumSquare Bold" pitchFamily="34" charset="0"/>
                <a:cs typeface="NanumSquare Bold" pitchFamily="34" charset="0"/>
              </a:rPr>
              <a:t>환경</a:t>
            </a:r>
            <a:r>
              <a:rPr lang="en-US" altLang="ko-KR" sz="3300" kern="0" spc="-200" dirty="0">
                <a:solidFill>
                  <a:srgbClr val="403322"/>
                </a:solidFill>
                <a:latin typeface="NanumSquare Bold" pitchFamily="34" charset="0"/>
                <a:cs typeface="NanumSquare Bold" pitchFamily="34" charset="0"/>
              </a:rPr>
              <a:t> </a:t>
            </a:r>
            <a:r>
              <a:rPr lang="ko-KR" altLang="en-US" sz="3300" kern="0" spc="-200" dirty="0">
                <a:solidFill>
                  <a:srgbClr val="403322"/>
                </a:solidFill>
                <a:latin typeface="NanumSquare Bold" pitchFamily="34" charset="0"/>
                <a:cs typeface="NanumSquare Bold" pitchFamily="34" charset="0"/>
              </a:rPr>
              <a:t>분석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518946-D2BF-3111-456A-03B473DE927E}"/>
              </a:ext>
            </a:extLst>
          </p:cNvPr>
          <p:cNvSpPr txBox="1"/>
          <p:nvPr/>
        </p:nvSpPr>
        <p:spPr>
          <a:xfrm>
            <a:off x="8003570" y="4737719"/>
            <a:ext cx="365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예쁜 디자인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E58324E-CCE8-531F-19CD-1CE6FD49F9B6}"/>
              </a:ext>
            </a:extLst>
          </p:cNvPr>
          <p:cNvSpPr/>
          <p:nvPr/>
        </p:nvSpPr>
        <p:spPr>
          <a:xfrm>
            <a:off x="11798680" y="5578524"/>
            <a:ext cx="497847" cy="4871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S</a:t>
            </a: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225C260-317B-F70F-36F2-66B1A6E523EE}"/>
              </a:ext>
            </a:extLst>
          </p:cNvPr>
          <p:cNvSpPr/>
          <p:nvPr/>
        </p:nvSpPr>
        <p:spPr>
          <a:xfrm>
            <a:off x="12372968" y="5578523"/>
            <a:ext cx="497847" cy="487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W</a:t>
            </a: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0BAF953-7FB1-B9B1-9B1C-6A8AD896FFC9}"/>
              </a:ext>
            </a:extLst>
          </p:cNvPr>
          <p:cNvSpPr/>
          <p:nvPr/>
        </p:nvSpPr>
        <p:spPr>
          <a:xfrm>
            <a:off x="12374233" y="6147342"/>
            <a:ext cx="497847" cy="4871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O</a:t>
            </a: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0AFDB84-0B08-6574-6DC1-09DD63DC8918}"/>
              </a:ext>
            </a:extLst>
          </p:cNvPr>
          <p:cNvSpPr/>
          <p:nvPr/>
        </p:nvSpPr>
        <p:spPr>
          <a:xfrm>
            <a:off x="11798679" y="6147071"/>
            <a:ext cx="497847" cy="4871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T</a:t>
            </a:r>
            <a:endParaRPr lang="ko-KR" altLang="en-US" sz="3200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FEC29E90-F2C8-9EDF-5367-4E6038CDEBDC}"/>
              </a:ext>
            </a:extLst>
          </p:cNvPr>
          <p:cNvGrpSpPr/>
          <p:nvPr/>
        </p:nvGrpSpPr>
        <p:grpSpPr>
          <a:xfrm>
            <a:off x="2424985" y="4943445"/>
            <a:ext cx="5035967" cy="1004511"/>
            <a:chOff x="2424985" y="4943445"/>
            <a:chExt cx="5035967" cy="1004511"/>
          </a:xfrm>
        </p:grpSpPr>
        <p:sp>
          <p:nvSpPr>
            <p:cNvPr id="53" name="Object 6">
              <a:extLst>
                <a:ext uri="{FF2B5EF4-FFF2-40B4-BE49-F238E27FC236}">
                  <a16:creationId xmlns:a16="http://schemas.microsoft.com/office/drawing/2014/main" id="{2F0E43C9-C610-E9C3-363B-F25D7E096558}"/>
                </a:ext>
              </a:extLst>
            </p:cNvPr>
            <p:cNvSpPr txBox="1"/>
            <p:nvPr/>
          </p:nvSpPr>
          <p:spPr>
            <a:xfrm>
              <a:off x="2669164" y="5301625"/>
              <a:ext cx="479178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[</a:t>
              </a:r>
              <a:r>
                <a:rPr lang="en-US" altLang="ko-KR" dirty="0">
                  <a:solidFill>
                    <a:srgbClr val="000000"/>
                  </a:solidFill>
                  <a:latin typeface="Noto Sans CJK KR Regular" pitchFamily="34" charset="0"/>
                  <a:cs typeface="Aldhabi" panose="020B0604020202020204" pitchFamily="2" charset="-78"/>
                </a:rPr>
                <a:t>S</a:t>
              </a:r>
              <a:r>
                <a:rPr lang="en-US" altLang="ko-KR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]   </a:t>
              </a:r>
              <a:r>
                <a:rPr lang="ko-KR" altLang="en-US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자동으로 섭취량 측정</a:t>
              </a:r>
              <a:r>
                <a:rPr lang="en-US" altLang="ko-KR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 </a:t>
              </a:r>
              <a:r>
                <a:rPr lang="ko-KR" altLang="en-US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위생적</a:t>
              </a:r>
              <a:endParaRPr lang="en-US" altLang="ko-KR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Noto Sans CJK KR Regular" pitchFamily="34" charset="0"/>
                </a:rPr>
                <a:t>[</a:t>
              </a:r>
              <a:r>
                <a:rPr lang="en-US" sz="1600" dirty="0">
                  <a:solidFill>
                    <a:srgbClr val="000000"/>
                  </a:solidFill>
                  <a:latin typeface="Noto Sans CJK KR Regular" pitchFamily="34" charset="0"/>
                </a:rPr>
                <a:t>O</a:t>
              </a:r>
              <a:r>
                <a:rPr lang="en-US" dirty="0">
                  <a:solidFill>
                    <a:srgbClr val="000000"/>
                  </a:solidFill>
                  <a:latin typeface="Noto Sans CJK KR Regular" pitchFamily="34" charset="0"/>
                </a:rPr>
                <a:t>]  </a:t>
              </a:r>
              <a:r>
                <a:rPr lang="ko-KR" altLang="en-US" dirty="0">
                  <a:solidFill>
                    <a:srgbClr val="000000"/>
                  </a:solidFill>
                  <a:latin typeface="Noto Sans CJK KR Regular" pitchFamily="34" charset="0"/>
                </a:rPr>
                <a:t>면역력과 건강에 대한 관심 급증</a:t>
              </a:r>
              <a:endParaRPr lang="en-US" dirty="0"/>
            </a:p>
          </p:txBody>
        </p:sp>
        <p:sp>
          <p:nvSpPr>
            <p:cNvPr id="54" name="Object 14">
              <a:extLst>
                <a:ext uri="{FF2B5EF4-FFF2-40B4-BE49-F238E27FC236}">
                  <a16:creationId xmlns:a16="http://schemas.microsoft.com/office/drawing/2014/main" id="{5556E8F7-CAF1-5412-51AA-23A6E3FCBEC6}"/>
                </a:ext>
              </a:extLst>
            </p:cNvPr>
            <p:cNvSpPr txBox="1"/>
            <p:nvPr/>
          </p:nvSpPr>
          <p:spPr>
            <a:xfrm>
              <a:off x="2696864" y="4943445"/>
              <a:ext cx="33108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rgbClr val="000000"/>
                  </a:solidFill>
                  <a:latin typeface="S-Core Dream 6 Bold" pitchFamily="34" charset="0"/>
                  <a:cs typeface="S-Core Dream 6 Bold" pitchFamily="34" charset="0"/>
                </a:rPr>
                <a:t>차별화 전략</a:t>
              </a:r>
              <a:endParaRPr lang="en-US" dirty="0"/>
            </a:p>
          </p:txBody>
        </p:sp>
        <p:sp>
          <p:nvSpPr>
            <p:cNvPr id="57" name="Freeform 93">
              <a:extLst>
                <a:ext uri="{FF2B5EF4-FFF2-40B4-BE49-F238E27FC236}">
                  <a16:creationId xmlns:a16="http://schemas.microsoft.com/office/drawing/2014/main" id="{54A6E797-ECFE-8D23-B0E9-9B2951ECC3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4985" y="5014935"/>
              <a:ext cx="241931" cy="241931"/>
            </a:xfrm>
            <a:custGeom>
              <a:avLst/>
              <a:gdLst>
                <a:gd name="T0" fmla="*/ 21 w 41"/>
                <a:gd name="T1" fmla="*/ 41 h 41"/>
                <a:gd name="T2" fmla="*/ 0 w 41"/>
                <a:gd name="T3" fmla="*/ 21 h 41"/>
                <a:gd name="T4" fmla="*/ 21 w 41"/>
                <a:gd name="T5" fmla="*/ 0 h 41"/>
                <a:gd name="T6" fmla="*/ 41 w 41"/>
                <a:gd name="T7" fmla="*/ 21 h 41"/>
                <a:gd name="T8" fmla="*/ 21 w 41"/>
                <a:gd name="T9" fmla="*/ 41 h 41"/>
                <a:gd name="T10" fmla="*/ 34 w 41"/>
                <a:gd name="T11" fmla="*/ 19 h 41"/>
                <a:gd name="T12" fmla="*/ 34 w 41"/>
                <a:gd name="T13" fmla="*/ 17 h 41"/>
                <a:gd name="T14" fmla="*/ 32 w 41"/>
                <a:gd name="T15" fmla="*/ 14 h 41"/>
                <a:gd name="T16" fmla="*/ 29 w 41"/>
                <a:gd name="T17" fmla="*/ 14 h 41"/>
                <a:gd name="T18" fmla="*/ 21 w 41"/>
                <a:gd name="T19" fmla="*/ 23 h 41"/>
                <a:gd name="T20" fmla="*/ 13 w 41"/>
                <a:gd name="T21" fmla="*/ 14 h 41"/>
                <a:gd name="T22" fmla="*/ 10 w 41"/>
                <a:gd name="T23" fmla="*/ 14 h 41"/>
                <a:gd name="T24" fmla="*/ 8 w 41"/>
                <a:gd name="T25" fmla="*/ 17 h 41"/>
                <a:gd name="T26" fmla="*/ 8 w 41"/>
                <a:gd name="T27" fmla="*/ 19 h 41"/>
                <a:gd name="T28" fmla="*/ 20 w 41"/>
                <a:gd name="T29" fmla="*/ 32 h 41"/>
                <a:gd name="T30" fmla="*/ 22 w 41"/>
                <a:gd name="T31" fmla="*/ 32 h 41"/>
                <a:gd name="T32" fmla="*/ 34 w 41"/>
                <a:gd name="T3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cubicBezTo>
                    <a:pt x="10" y="41"/>
                    <a:pt x="0" y="32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1" y="41"/>
                  </a:cubicBezTo>
                  <a:close/>
                  <a:moveTo>
                    <a:pt x="34" y="19"/>
                  </a:moveTo>
                  <a:cubicBezTo>
                    <a:pt x="35" y="19"/>
                    <a:pt x="35" y="18"/>
                    <a:pt x="34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0" y="14"/>
                    <a:pt x="29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9"/>
                    <a:pt x="8" y="19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2" y="32"/>
                  </a:cubicBezTo>
                  <a:lnTo>
                    <a:pt x="34" y="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id-ID" sz="2707"/>
            </a:p>
          </p:txBody>
        </p:sp>
      </p:grp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337B1471-0DE3-B96F-93C9-3F5164FF62EA}"/>
              </a:ext>
            </a:extLst>
          </p:cNvPr>
          <p:cNvGrpSpPr/>
          <p:nvPr/>
        </p:nvGrpSpPr>
        <p:grpSpPr>
          <a:xfrm>
            <a:off x="2424984" y="6502677"/>
            <a:ext cx="5073284" cy="1071302"/>
            <a:chOff x="2424984" y="6502677"/>
            <a:chExt cx="5073284" cy="1071302"/>
          </a:xfrm>
        </p:grpSpPr>
        <p:sp>
          <p:nvSpPr>
            <p:cNvPr id="58" name="Object 14">
              <a:extLst>
                <a:ext uri="{FF2B5EF4-FFF2-40B4-BE49-F238E27FC236}">
                  <a16:creationId xmlns:a16="http://schemas.microsoft.com/office/drawing/2014/main" id="{4E4D3617-2D00-6B38-AD8A-FED09AB4179F}"/>
                </a:ext>
              </a:extLst>
            </p:cNvPr>
            <p:cNvSpPr txBox="1"/>
            <p:nvPr/>
          </p:nvSpPr>
          <p:spPr>
            <a:xfrm>
              <a:off x="2696863" y="6502677"/>
              <a:ext cx="33108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 err="1">
                  <a:solidFill>
                    <a:srgbClr val="000000"/>
                  </a:solidFill>
                  <a:latin typeface="S-Core Dream 6 Bold" pitchFamily="34" charset="0"/>
                  <a:cs typeface="S-Core Dream 6 Bold" pitchFamily="34" charset="0"/>
                </a:rPr>
                <a:t>번들링</a:t>
              </a:r>
              <a:r>
                <a:rPr lang="ko-KR" altLang="en-US" sz="2000" dirty="0">
                  <a:solidFill>
                    <a:srgbClr val="000000"/>
                  </a:solidFill>
                  <a:latin typeface="S-Core Dream 6 Bold" pitchFamily="34" charset="0"/>
                  <a:cs typeface="S-Core Dream 6 Bold" pitchFamily="34" charset="0"/>
                </a:rPr>
                <a:t> 전략</a:t>
              </a:r>
              <a:endParaRPr lang="en-US" dirty="0"/>
            </a:p>
          </p:txBody>
        </p:sp>
        <p:sp>
          <p:nvSpPr>
            <p:cNvPr id="59" name="Freeform 93">
              <a:extLst>
                <a:ext uri="{FF2B5EF4-FFF2-40B4-BE49-F238E27FC236}">
                  <a16:creationId xmlns:a16="http://schemas.microsoft.com/office/drawing/2014/main" id="{6531A713-A1E3-9F0C-3FC2-FDA7B89B0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4984" y="6574167"/>
              <a:ext cx="241931" cy="241931"/>
            </a:xfrm>
            <a:custGeom>
              <a:avLst/>
              <a:gdLst>
                <a:gd name="T0" fmla="*/ 21 w 41"/>
                <a:gd name="T1" fmla="*/ 41 h 41"/>
                <a:gd name="T2" fmla="*/ 0 w 41"/>
                <a:gd name="T3" fmla="*/ 21 h 41"/>
                <a:gd name="T4" fmla="*/ 21 w 41"/>
                <a:gd name="T5" fmla="*/ 0 h 41"/>
                <a:gd name="T6" fmla="*/ 41 w 41"/>
                <a:gd name="T7" fmla="*/ 21 h 41"/>
                <a:gd name="T8" fmla="*/ 21 w 41"/>
                <a:gd name="T9" fmla="*/ 41 h 41"/>
                <a:gd name="T10" fmla="*/ 34 w 41"/>
                <a:gd name="T11" fmla="*/ 19 h 41"/>
                <a:gd name="T12" fmla="*/ 34 w 41"/>
                <a:gd name="T13" fmla="*/ 17 h 41"/>
                <a:gd name="T14" fmla="*/ 32 w 41"/>
                <a:gd name="T15" fmla="*/ 14 h 41"/>
                <a:gd name="T16" fmla="*/ 29 w 41"/>
                <a:gd name="T17" fmla="*/ 14 h 41"/>
                <a:gd name="T18" fmla="*/ 21 w 41"/>
                <a:gd name="T19" fmla="*/ 23 h 41"/>
                <a:gd name="T20" fmla="*/ 13 w 41"/>
                <a:gd name="T21" fmla="*/ 14 h 41"/>
                <a:gd name="T22" fmla="*/ 10 w 41"/>
                <a:gd name="T23" fmla="*/ 14 h 41"/>
                <a:gd name="T24" fmla="*/ 8 w 41"/>
                <a:gd name="T25" fmla="*/ 17 h 41"/>
                <a:gd name="T26" fmla="*/ 8 w 41"/>
                <a:gd name="T27" fmla="*/ 19 h 41"/>
                <a:gd name="T28" fmla="*/ 20 w 41"/>
                <a:gd name="T29" fmla="*/ 32 h 41"/>
                <a:gd name="T30" fmla="*/ 22 w 41"/>
                <a:gd name="T31" fmla="*/ 32 h 41"/>
                <a:gd name="T32" fmla="*/ 34 w 41"/>
                <a:gd name="T3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cubicBezTo>
                    <a:pt x="10" y="41"/>
                    <a:pt x="0" y="32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1" y="41"/>
                  </a:cubicBezTo>
                  <a:close/>
                  <a:moveTo>
                    <a:pt x="34" y="19"/>
                  </a:moveTo>
                  <a:cubicBezTo>
                    <a:pt x="35" y="19"/>
                    <a:pt x="35" y="18"/>
                    <a:pt x="34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0" y="14"/>
                    <a:pt x="29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9"/>
                    <a:pt x="8" y="19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2" y="32"/>
                  </a:cubicBezTo>
                  <a:lnTo>
                    <a:pt x="34" y="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id-ID" sz="2707"/>
            </a:p>
          </p:txBody>
        </p:sp>
        <p:sp>
          <p:nvSpPr>
            <p:cNvPr id="62" name="Object 6">
              <a:extLst>
                <a:ext uri="{FF2B5EF4-FFF2-40B4-BE49-F238E27FC236}">
                  <a16:creationId xmlns:a16="http://schemas.microsoft.com/office/drawing/2014/main" id="{3FC4B82E-8288-C4D6-928B-155FA77E93C0}"/>
                </a:ext>
              </a:extLst>
            </p:cNvPr>
            <p:cNvSpPr txBox="1"/>
            <p:nvPr/>
          </p:nvSpPr>
          <p:spPr>
            <a:xfrm>
              <a:off x="2706480" y="6927648"/>
              <a:ext cx="479178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[</a:t>
              </a:r>
              <a:r>
                <a:rPr lang="en-US" altLang="ko-KR" dirty="0">
                  <a:solidFill>
                    <a:srgbClr val="000000"/>
                  </a:solidFill>
                  <a:latin typeface="Noto Sans CJK KR Regular" pitchFamily="34" charset="0"/>
                  <a:cs typeface="Aldhabi" panose="020B0604020202020204" pitchFamily="2" charset="-78"/>
                </a:rPr>
                <a:t>S</a:t>
              </a:r>
              <a:r>
                <a:rPr lang="en-US" altLang="ko-KR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]   </a:t>
              </a:r>
              <a:r>
                <a:rPr lang="ko-KR" altLang="en-US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다양한 컵</a:t>
              </a:r>
              <a:r>
                <a:rPr lang="en-US" altLang="ko-KR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텀블러와 호환 가능</a:t>
              </a:r>
              <a:endParaRPr lang="en-US" altLang="ko-KR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Noto Sans CJK KR Regular" pitchFamily="34" charset="0"/>
                </a:rPr>
                <a:t>[</a:t>
              </a:r>
              <a:r>
                <a:rPr lang="en-US" sz="1600" dirty="0">
                  <a:solidFill>
                    <a:srgbClr val="000000"/>
                  </a:solidFill>
                  <a:latin typeface="Noto Sans CJK KR Regular" pitchFamily="34" charset="0"/>
                </a:rPr>
                <a:t>O</a:t>
              </a:r>
              <a:r>
                <a:rPr lang="en-US" dirty="0">
                  <a:solidFill>
                    <a:srgbClr val="000000"/>
                  </a:solidFill>
                  <a:latin typeface="Noto Sans CJK KR Regular" pitchFamily="34" charset="0"/>
                </a:rPr>
                <a:t>]  </a:t>
              </a:r>
              <a:r>
                <a:rPr lang="ko-KR" altLang="en-US" dirty="0">
                  <a:solidFill>
                    <a:srgbClr val="000000"/>
                  </a:solidFill>
                  <a:latin typeface="Noto Sans CJK KR Regular" pitchFamily="34" charset="0"/>
                </a:rPr>
                <a:t>텀블러의 </a:t>
              </a:r>
              <a:r>
                <a:rPr lang="ko-KR" altLang="en-US" dirty="0" err="1">
                  <a:solidFill>
                    <a:srgbClr val="000000"/>
                  </a:solidFill>
                  <a:latin typeface="Noto Sans CJK KR Regular" pitchFamily="34" charset="0"/>
                </a:rPr>
                <a:t>보완재</a:t>
              </a:r>
              <a:r>
                <a:rPr lang="ko-KR" altLang="en-US" dirty="0">
                  <a:solidFill>
                    <a:srgbClr val="000000"/>
                  </a:solidFill>
                  <a:latin typeface="Noto Sans CJK KR Regular" pitchFamily="34" charset="0"/>
                </a:rPr>
                <a:t> 위치</a:t>
              </a:r>
              <a:endParaRPr lang="en-US" dirty="0"/>
            </a:p>
          </p:txBody>
        </p:sp>
      </p:grpSp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E3E1B5D2-0D7E-62A6-045C-74662E2EED22}"/>
              </a:ext>
            </a:extLst>
          </p:cNvPr>
          <p:cNvGrpSpPr/>
          <p:nvPr/>
        </p:nvGrpSpPr>
        <p:grpSpPr>
          <a:xfrm>
            <a:off x="2429453" y="8202800"/>
            <a:ext cx="5068815" cy="1046441"/>
            <a:chOff x="2429453" y="8202800"/>
            <a:chExt cx="5068815" cy="1046441"/>
          </a:xfrm>
        </p:grpSpPr>
        <p:sp>
          <p:nvSpPr>
            <p:cNvPr id="60" name="Object 14">
              <a:extLst>
                <a:ext uri="{FF2B5EF4-FFF2-40B4-BE49-F238E27FC236}">
                  <a16:creationId xmlns:a16="http://schemas.microsoft.com/office/drawing/2014/main" id="{9B0D2BA2-A723-E0F9-0B17-7BF3B7673ADB}"/>
                </a:ext>
              </a:extLst>
            </p:cNvPr>
            <p:cNvSpPr txBox="1"/>
            <p:nvPr/>
          </p:nvSpPr>
          <p:spPr>
            <a:xfrm>
              <a:off x="2701332" y="8202800"/>
              <a:ext cx="331088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dirty="0">
                  <a:solidFill>
                    <a:srgbClr val="000000"/>
                  </a:solidFill>
                  <a:latin typeface="S-Core Dream 6 Bold" pitchFamily="34" charset="0"/>
                </a:rPr>
                <a:t>감성 마케팅</a:t>
              </a:r>
              <a:endParaRPr lang="en-US" dirty="0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2FA06BD1-7F75-3966-9C42-DE9058A25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9453" y="8274290"/>
              <a:ext cx="241931" cy="241931"/>
            </a:xfrm>
            <a:custGeom>
              <a:avLst/>
              <a:gdLst>
                <a:gd name="T0" fmla="*/ 21 w 41"/>
                <a:gd name="T1" fmla="*/ 41 h 41"/>
                <a:gd name="T2" fmla="*/ 0 w 41"/>
                <a:gd name="T3" fmla="*/ 21 h 41"/>
                <a:gd name="T4" fmla="*/ 21 w 41"/>
                <a:gd name="T5" fmla="*/ 0 h 41"/>
                <a:gd name="T6" fmla="*/ 41 w 41"/>
                <a:gd name="T7" fmla="*/ 21 h 41"/>
                <a:gd name="T8" fmla="*/ 21 w 41"/>
                <a:gd name="T9" fmla="*/ 41 h 41"/>
                <a:gd name="T10" fmla="*/ 34 w 41"/>
                <a:gd name="T11" fmla="*/ 19 h 41"/>
                <a:gd name="T12" fmla="*/ 34 w 41"/>
                <a:gd name="T13" fmla="*/ 17 h 41"/>
                <a:gd name="T14" fmla="*/ 32 w 41"/>
                <a:gd name="T15" fmla="*/ 14 h 41"/>
                <a:gd name="T16" fmla="*/ 29 w 41"/>
                <a:gd name="T17" fmla="*/ 14 h 41"/>
                <a:gd name="T18" fmla="*/ 21 w 41"/>
                <a:gd name="T19" fmla="*/ 23 h 41"/>
                <a:gd name="T20" fmla="*/ 13 w 41"/>
                <a:gd name="T21" fmla="*/ 14 h 41"/>
                <a:gd name="T22" fmla="*/ 10 w 41"/>
                <a:gd name="T23" fmla="*/ 14 h 41"/>
                <a:gd name="T24" fmla="*/ 8 w 41"/>
                <a:gd name="T25" fmla="*/ 17 h 41"/>
                <a:gd name="T26" fmla="*/ 8 w 41"/>
                <a:gd name="T27" fmla="*/ 19 h 41"/>
                <a:gd name="T28" fmla="*/ 20 w 41"/>
                <a:gd name="T29" fmla="*/ 32 h 41"/>
                <a:gd name="T30" fmla="*/ 22 w 41"/>
                <a:gd name="T31" fmla="*/ 32 h 41"/>
                <a:gd name="T32" fmla="*/ 34 w 41"/>
                <a:gd name="T3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1">
                  <a:moveTo>
                    <a:pt x="21" y="41"/>
                  </a:moveTo>
                  <a:cubicBezTo>
                    <a:pt x="10" y="41"/>
                    <a:pt x="0" y="32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1" y="41"/>
                  </a:cubicBezTo>
                  <a:close/>
                  <a:moveTo>
                    <a:pt x="34" y="19"/>
                  </a:moveTo>
                  <a:cubicBezTo>
                    <a:pt x="35" y="19"/>
                    <a:pt x="35" y="18"/>
                    <a:pt x="34" y="1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0" y="14"/>
                    <a:pt x="29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8"/>
                    <a:pt x="7" y="19"/>
                    <a:pt x="8" y="19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1" y="32"/>
                    <a:pt x="22" y="32"/>
                  </a:cubicBezTo>
                  <a:lnTo>
                    <a:pt x="34" y="1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id-ID" sz="2707"/>
            </a:p>
          </p:txBody>
        </p:sp>
        <p:sp>
          <p:nvSpPr>
            <p:cNvPr id="63" name="Object 6">
              <a:extLst>
                <a:ext uri="{FF2B5EF4-FFF2-40B4-BE49-F238E27FC236}">
                  <a16:creationId xmlns:a16="http://schemas.microsoft.com/office/drawing/2014/main" id="{FE096D87-2C19-DF79-B542-745AAD442349}"/>
                </a:ext>
              </a:extLst>
            </p:cNvPr>
            <p:cNvSpPr txBox="1"/>
            <p:nvPr/>
          </p:nvSpPr>
          <p:spPr>
            <a:xfrm>
              <a:off x="2706480" y="8602910"/>
              <a:ext cx="479178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[</a:t>
              </a:r>
              <a:r>
                <a:rPr lang="en-US" altLang="ko-KR" dirty="0">
                  <a:solidFill>
                    <a:srgbClr val="000000"/>
                  </a:solidFill>
                  <a:latin typeface="Noto Sans CJK KR Regular" pitchFamily="34" charset="0"/>
                  <a:cs typeface="Aldhabi" panose="020B0604020202020204" pitchFamily="2" charset="-78"/>
                </a:rPr>
                <a:t>S</a:t>
              </a:r>
              <a:r>
                <a:rPr lang="en-US" altLang="ko-KR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]   </a:t>
              </a:r>
              <a:r>
                <a:rPr lang="ko-KR" altLang="en-US" sz="18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예쁜 디자인</a:t>
              </a:r>
              <a:endParaRPr lang="en-US" altLang="ko-KR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Noto Sans CJK KR Regular" pitchFamily="34" charset="0"/>
                </a:rPr>
                <a:t>[</a:t>
              </a:r>
              <a:r>
                <a:rPr lang="en-US" sz="1600" dirty="0">
                  <a:solidFill>
                    <a:srgbClr val="000000"/>
                  </a:solidFill>
                  <a:latin typeface="Noto Sans CJK KR Regular" pitchFamily="34" charset="0"/>
                </a:rPr>
                <a:t>O</a:t>
              </a:r>
              <a:r>
                <a:rPr lang="en-US" dirty="0">
                  <a:solidFill>
                    <a:srgbClr val="000000"/>
                  </a:solidFill>
                  <a:latin typeface="Noto Sans CJK KR Regular" pitchFamily="34" charset="0"/>
                </a:rPr>
                <a:t>]  </a:t>
              </a:r>
              <a:r>
                <a:rPr lang="ko-KR" altLang="en-US" dirty="0" err="1">
                  <a:solidFill>
                    <a:srgbClr val="000000"/>
                  </a:solidFill>
                  <a:latin typeface="Noto Sans CJK KR Regular" pitchFamily="34" charset="0"/>
                </a:rPr>
                <a:t>데스크테리어족의</a:t>
              </a:r>
              <a:r>
                <a:rPr lang="ko-KR" altLang="en-US" dirty="0">
                  <a:solidFill>
                    <a:srgbClr val="000000"/>
                  </a:solidFill>
                  <a:latin typeface="Noto Sans CJK KR Regular" pitchFamily="34" charset="0"/>
                </a:rPr>
                <a:t> 등장</a:t>
              </a:r>
              <a:endParaRPr lang="en-US" dirty="0"/>
            </a:p>
          </p:txBody>
        </p:sp>
      </p:grpSp>
      <p:sp>
        <p:nvSpPr>
          <p:cNvPr id="964" name="Object 8">
            <a:extLst>
              <a:ext uri="{FF2B5EF4-FFF2-40B4-BE49-F238E27FC236}">
                <a16:creationId xmlns:a16="http://schemas.microsoft.com/office/drawing/2014/main" id="{689E5267-0529-2707-83E8-8E7D3DED89DD}"/>
              </a:ext>
            </a:extLst>
          </p:cNvPr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itchFamily="34" charset="0"/>
                <a:cs typeface="IBM Plex Sans KR" pitchFamily="34" charset="0"/>
              </a:rPr>
              <a:t>023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65" name="Object 21">
            <a:extLst>
              <a:ext uri="{FF2B5EF4-FFF2-40B4-BE49-F238E27FC236}">
                <a16:creationId xmlns:a16="http://schemas.microsoft.com/office/drawing/2014/main" id="{8B3094F0-11A1-59C6-4301-A6E47779C0A4}"/>
              </a:ext>
            </a:extLst>
          </p:cNvPr>
          <p:cNvSpPr txBox="1"/>
          <p:nvPr/>
        </p:nvSpPr>
        <p:spPr>
          <a:xfrm>
            <a:off x="2233226" y="2056382"/>
            <a:ext cx="11546885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00" kern="0" spc="-100" dirty="0">
                <a:solidFill>
                  <a:srgbClr val="403322"/>
                </a:solidFill>
                <a:latin typeface="NanumSquare" pitchFamily="34" charset="0"/>
              </a:rPr>
              <a:t>SWOT</a:t>
            </a:r>
            <a:r>
              <a:rPr lang="ko-KR" altLang="en-US" sz="2100" kern="0" spc="-100" dirty="0">
                <a:solidFill>
                  <a:srgbClr val="403322"/>
                </a:solidFill>
                <a:latin typeface="NanumSquare" pitchFamily="34" charset="0"/>
              </a:rPr>
              <a:t>분석기법을 통해 차별화 전략</a:t>
            </a:r>
            <a:r>
              <a:rPr lang="en-US" altLang="ko-KR" sz="2100" kern="0" spc="-100" dirty="0">
                <a:solidFill>
                  <a:srgbClr val="403322"/>
                </a:solidFill>
                <a:latin typeface="NanumSquare" pitchFamily="34" charset="0"/>
              </a:rPr>
              <a:t>, </a:t>
            </a:r>
            <a:r>
              <a:rPr lang="ko-KR" altLang="en-US" sz="2100" kern="0" spc="-100" dirty="0" err="1">
                <a:solidFill>
                  <a:srgbClr val="403322"/>
                </a:solidFill>
                <a:latin typeface="NanumSquare" pitchFamily="34" charset="0"/>
              </a:rPr>
              <a:t>번들링</a:t>
            </a:r>
            <a:r>
              <a:rPr lang="ko-KR" altLang="en-US" sz="2100" kern="0" spc="-100" dirty="0">
                <a:solidFill>
                  <a:srgbClr val="403322"/>
                </a:solidFill>
                <a:latin typeface="NanumSquare" pitchFamily="34" charset="0"/>
              </a:rPr>
              <a:t> 전략</a:t>
            </a:r>
            <a:r>
              <a:rPr lang="en-US" altLang="ko-KR" sz="2100" kern="0" spc="-100" dirty="0">
                <a:solidFill>
                  <a:srgbClr val="403322"/>
                </a:solidFill>
                <a:latin typeface="NanumSquare" pitchFamily="34" charset="0"/>
              </a:rPr>
              <a:t>, </a:t>
            </a:r>
            <a:r>
              <a:rPr lang="ko-KR" altLang="en-US" sz="2100" kern="0" spc="-100" dirty="0">
                <a:solidFill>
                  <a:srgbClr val="403322"/>
                </a:solidFill>
                <a:latin typeface="NanumSquare" pitchFamily="34" charset="0"/>
              </a:rPr>
              <a:t>브랜드 이미지 전략 도출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B7EC711F-BD28-3512-7C54-2DB86767CA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" y="-19050"/>
            <a:ext cx="18285714" cy="10285714"/>
          </a:xfrm>
          <a:prstGeom prst="rect">
            <a:avLst/>
          </a:prstGeom>
        </p:spPr>
      </p:pic>
      <p:sp>
        <p:nvSpPr>
          <p:cNvPr id="11" name="Object 13">
            <a:extLst>
              <a:ext uri="{FF2B5EF4-FFF2-40B4-BE49-F238E27FC236}">
                <a16:creationId xmlns:a16="http://schemas.microsoft.com/office/drawing/2014/main" id="{8BF55525-A063-83E1-3267-C71B9C3CDC23}"/>
              </a:ext>
            </a:extLst>
          </p:cNvPr>
          <p:cNvSpPr txBox="1"/>
          <p:nvPr/>
        </p:nvSpPr>
        <p:spPr>
          <a:xfrm>
            <a:off x="1975921" y="2052115"/>
            <a:ext cx="1629074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경쟁제품분석</a:t>
            </a:r>
            <a:r>
              <a:rPr lang="en-US" altLang="ko-KR" dirty="0"/>
              <a:t>, </a:t>
            </a:r>
            <a:r>
              <a:rPr lang="ko-KR" altLang="en-US" dirty="0"/>
              <a:t>소비자분석</a:t>
            </a:r>
            <a:r>
              <a:rPr lang="en-US" altLang="ko-KR" dirty="0"/>
              <a:t>, </a:t>
            </a:r>
            <a:r>
              <a:rPr lang="ko-KR" altLang="en-US" dirty="0"/>
              <a:t>환경 분석을 바탕으로 최종 타깃 프로필 작성 </a:t>
            </a:r>
            <a:r>
              <a:rPr lang="en-US" altLang="ko-KR" dirty="0"/>
              <a:t> </a:t>
            </a:r>
            <a:endParaRPr lang="en-US" dirty="0"/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F9930ABF-D490-C313-4084-35EBC63920C9}"/>
              </a:ext>
            </a:extLst>
          </p:cNvPr>
          <p:cNvGrpSpPr/>
          <p:nvPr/>
        </p:nvGrpSpPr>
        <p:grpSpPr>
          <a:xfrm rot="705107">
            <a:off x="-1901685" y="6180507"/>
            <a:ext cx="20718306" cy="8245810"/>
            <a:chOff x="-149393" y="7633240"/>
            <a:chExt cx="18913165" cy="6171429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757E2CFA-0096-EB2E-1832-EC7277FE7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6171429"/>
            </a:xfrm>
            <a:prstGeom prst="rect">
              <a:avLst/>
            </a:prstGeom>
          </p:spPr>
        </p:pic>
      </p:grpSp>
      <p:sp>
        <p:nvSpPr>
          <p:cNvPr id="14" name="Object 9">
            <a:extLst>
              <a:ext uri="{FF2B5EF4-FFF2-40B4-BE49-F238E27FC236}">
                <a16:creationId xmlns:a16="http://schemas.microsoft.com/office/drawing/2014/main" id="{C619A876-DAD4-55B3-65F1-EFC945D1E4AA}"/>
              </a:ext>
            </a:extLst>
          </p:cNvPr>
          <p:cNvSpPr txBox="1"/>
          <p:nvPr/>
        </p:nvSpPr>
        <p:spPr>
          <a:xfrm>
            <a:off x="2163314" y="1348962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kern="0" spc="-200" dirty="0">
                <a:solidFill>
                  <a:srgbClr val="403322"/>
                </a:solidFill>
                <a:latin typeface="NanumSquare Bold" pitchFamily="34" charset="0"/>
              </a:rPr>
              <a:t>타깃 프로필 작성</a:t>
            </a:r>
            <a:endParaRPr 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F0F0EBB-7406-AFF8-F264-34BA03E3CC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82" y="974024"/>
            <a:ext cx="1350039" cy="135003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88C93FE-EA23-1053-3640-26A9E8034AEC}"/>
              </a:ext>
            </a:extLst>
          </p:cNvPr>
          <p:cNvGrpSpPr/>
          <p:nvPr/>
        </p:nvGrpSpPr>
        <p:grpSpPr>
          <a:xfrm>
            <a:off x="9525000" y="2907470"/>
            <a:ext cx="6025160" cy="6427435"/>
            <a:chOff x="9525000" y="2907470"/>
            <a:chExt cx="6025160" cy="642743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E01175A-4992-43A7-AE60-D3C1DA5815CB}"/>
                </a:ext>
              </a:extLst>
            </p:cNvPr>
            <p:cNvGrpSpPr/>
            <p:nvPr/>
          </p:nvGrpSpPr>
          <p:grpSpPr>
            <a:xfrm>
              <a:off x="9525000" y="2907470"/>
              <a:ext cx="6025160" cy="6427435"/>
              <a:chOff x="1987566" y="2983265"/>
              <a:chExt cx="5266050" cy="5906535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2EF9407-7C24-7132-131E-FEB2563E6545}"/>
                  </a:ext>
                </a:extLst>
              </p:cNvPr>
              <p:cNvSpPr/>
              <p:nvPr/>
            </p:nvSpPr>
            <p:spPr>
              <a:xfrm rot="21540000">
                <a:off x="2068909" y="3267626"/>
                <a:ext cx="5120014" cy="555317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1F6FED2-4BCB-4B55-3548-AD0E985ABCD7}"/>
                  </a:ext>
                </a:extLst>
              </p:cNvPr>
              <p:cNvSpPr/>
              <p:nvPr/>
            </p:nvSpPr>
            <p:spPr>
              <a:xfrm>
                <a:off x="2133600" y="3162300"/>
                <a:ext cx="5120016" cy="57275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8000"/>
                </a:schemeClr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자유형 3">
                <a:extLst>
                  <a:ext uri="{FF2B5EF4-FFF2-40B4-BE49-F238E27FC236}">
                    <a16:creationId xmlns:a16="http://schemas.microsoft.com/office/drawing/2014/main" id="{6C98331F-4F52-38A4-BCC7-908CC1F8CBBB}"/>
                  </a:ext>
                </a:extLst>
              </p:cNvPr>
              <p:cNvSpPr/>
              <p:nvPr/>
            </p:nvSpPr>
            <p:spPr>
              <a:xfrm>
                <a:off x="2465744" y="2983265"/>
                <a:ext cx="203550" cy="598520"/>
              </a:xfrm>
              <a:custGeom>
                <a:avLst/>
                <a:gdLst>
                  <a:gd name="connsiteX0" fmla="*/ 189576 w 379152"/>
                  <a:gd name="connsiteY0" fmla="*/ 0 h 1235034"/>
                  <a:gd name="connsiteX1" fmla="*/ 379152 w 379152"/>
                  <a:gd name="connsiteY1" fmla="*/ 189576 h 1235034"/>
                  <a:gd name="connsiteX2" fmla="*/ 379152 w 379152"/>
                  <a:gd name="connsiteY2" fmla="*/ 1045458 h 1235034"/>
                  <a:gd name="connsiteX3" fmla="*/ 189576 w 379152"/>
                  <a:gd name="connsiteY3" fmla="*/ 1235034 h 1235034"/>
                  <a:gd name="connsiteX4" fmla="*/ 0 w 379152"/>
                  <a:gd name="connsiteY4" fmla="*/ 1045458 h 1235034"/>
                  <a:gd name="connsiteX5" fmla="*/ 0 w 379152"/>
                  <a:gd name="connsiteY5" fmla="*/ 491878 h 1235034"/>
                  <a:gd name="connsiteX6" fmla="*/ 45576 w 379152"/>
                  <a:gd name="connsiteY6" fmla="*/ 491878 h 1235034"/>
                  <a:gd name="connsiteX7" fmla="*/ 45576 w 379152"/>
                  <a:gd name="connsiteY7" fmla="*/ 1025585 h 1235034"/>
                  <a:gd name="connsiteX8" fmla="*/ 189576 w 379152"/>
                  <a:gd name="connsiteY8" fmla="*/ 1169585 h 1235034"/>
                  <a:gd name="connsiteX9" fmla="*/ 333576 w 379152"/>
                  <a:gd name="connsiteY9" fmla="*/ 1025585 h 1235034"/>
                  <a:gd name="connsiteX10" fmla="*/ 333576 w 379152"/>
                  <a:gd name="connsiteY10" fmla="*/ 209448 h 1235034"/>
                  <a:gd name="connsiteX11" fmla="*/ 189576 w 379152"/>
                  <a:gd name="connsiteY11" fmla="*/ 65448 h 1235034"/>
                  <a:gd name="connsiteX12" fmla="*/ 45576 w 379152"/>
                  <a:gd name="connsiteY12" fmla="*/ 209448 h 1235034"/>
                  <a:gd name="connsiteX13" fmla="*/ 45576 w 379152"/>
                  <a:gd name="connsiteY13" fmla="*/ 341477 h 1235034"/>
                  <a:gd name="connsiteX14" fmla="*/ 0 w 379152"/>
                  <a:gd name="connsiteY14" fmla="*/ 341477 h 1235034"/>
                  <a:gd name="connsiteX15" fmla="*/ 0 w 379152"/>
                  <a:gd name="connsiteY15" fmla="*/ 189576 h 1235034"/>
                  <a:gd name="connsiteX16" fmla="*/ 189576 w 379152"/>
                  <a:gd name="connsiteY16" fmla="*/ 0 h 123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9152" h="1235034">
                    <a:moveTo>
                      <a:pt x="189576" y="0"/>
                    </a:moveTo>
                    <a:cubicBezTo>
                      <a:pt x="294276" y="0"/>
                      <a:pt x="379152" y="84876"/>
                      <a:pt x="379152" y="189576"/>
                    </a:cubicBezTo>
                    <a:lnTo>
                      <a:pt x="379152" y="1045458"/>
                    </a:lnTo>
                    <a:cubicBezTo>
                      <a:pt x="379152" y="1150158"/>
                      <a:pt x="294276" y="1235034"/>
                      <a:pt x="189576" y="1235034"/>
                    </a:cubicBezTo>
                    <a:cubicBezTo>
                      <a:pt x="84876" y="1235034"/>
                      <a:pt x="0" y="1150158"/>
                      <a:pt x="0" y="1045458"/>
                    </a:cubicBezTo>
                    <a:lnTo>
                      <a:pt x="0" y="491878"/>
                    </a:lnTo>
                    <a:lnTo>
                      <a:pt x="45576" y="491878"/>
                    </a:lnTo>
                    <a:lnTo>
                      <a:pt x="45576" y="1025585"/>
                    </a:lnTo>
                    <a:cubicBezTo>
                      <a:pt x="45576" y="1105114"/>
                      <a:pt x="110047" y="1169585"/>
                      <a:pt x="189576" y="1169585"/>
                    </a:cubicBezTo>
                    <a:cubicBezTo>
                      <a:pt x="269105" y="1169585"/>
                      <a:pt x="333576" y="1105114"/>
                      <a:pt x="333576" y="1025585"/>
                    </a:cubicBezTo>
                    <a:lnTo>
                      <a:pt x="333576" y="209448"/>
                    </a:lnTo>
                    <a:cubicBezTo>
                      <a:pt x="333576" y="129919"/>
                      <a:pt x="269105" y="65448"/>
                      <a:pt x="189576" y="65448"/>
                    </a:cubicBezTo>
                    <a:cubicBezTo>
                      <a:pt x="110047" y="65448"/>
                      <a:pt x="45576" y="129919"/>
                      <a:pt x="45576" y="209448"/>
                    </a:cubicBezTo>
                    <a:lnTo>
                      <a:pt x="45576" y="341477"/>
                    </a:lnTo>
                    <a:lnTo>
                      <a:pt x="0" y="341477"/>
                    </a:lnTo>
                    <a:lnTo>
                      <a:pt x="0" y="189576"/>
                    </a:lnTo>
                    <a:cubicBezTo>
                      <a:pt x="0" y="84876"/>
                      <a:pt x="84876" y="0"/>
                      <a:pt x="189576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555A2CB-3DF0-7F4F-6A1D-1FA89AFF0507}"/>
                  </a:ext>
                </a:extLst>
              </p:cNvPr>
              <p:cNvSpPr/>
              <p:nvPr/>
            </p:nvSpPr>
            <p:spPr>
              <a:xfrm>
                <a:off x="2781598" y="3581785"/>
                <a:ext cx="3661566" cy="454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 프로필</a:t>
                </a:r>
                <a:endPara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펜고딕L" panose="02020600000000000000" pitchFamily="18" charset="-127"/>
                  <a:ea typeface="a펜고딕L" panose="02020600000000000000" pitchFamily="18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A140D44-B2F4-44E1-6D55-A1228543E157}"/>
                  </a:ext>
                </a:extLst>
              </p:cNvPr>
              <p:cNvSpPr/>
              <p:nvPr/>
            </p:nvSpPr>
            <p:spPr>
              <a:xfrm>
                <a:off x="2790666" y="3762704"/>
                <a:ext cx="52026" cy="23525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462C069-203F-B235-A0EC-B5ED2D89A2F8}"/>
                  </a:ext>
                </a:extLst>
              </p:cNvPr>
              <p:cNvSpPr/>
              <p:nvPr/>
            </p:nvSpPr>
            <p:spPr>
              <a:xfrm>
                <a:off x="1987566" y="4067498"/>
                <a:ext cx="4838221" cy="41138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펜고딕L" panose="02020600000000000000" pitchFamily="18" charset="-127"/>
                  <a:ea typeface="a펜고딕L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	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나이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: 32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세 </a:t>
                </a:r>
                <a:endPara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펜고딕L" panose="02020600000000000000" pitchFamily="18" charset="-127"/>
                  <a:ea typeface="a펜고딕L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	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키 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: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165cm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	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체중 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: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60kg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	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직업 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: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 사무직</a:t>
                </a:r>
                <a:endPara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펜고딕L" panose="02020600000000000000" pitchFamily="18" charset="-127"/>
                  <a:ea typeface="a펜고딕L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펜고딕L" panose="02020600000000000000" pitchFamily="18" charset="-127"/>
                  <a:ea typeface="a펜고딕L" panose="02020600000000000000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	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특이사항 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	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트랜드에 민감하게 반응함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	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환경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,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 건강과 같은 이슈에 관심이 많음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	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하루 중 사무실에서 보내는 시간이 가장 많지만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	</a:t>
                </a:r>
                <a:r>
                  <a:rPr lang="ko-KR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책상이 좁음</a:t>
                </a: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펜고딕L" panose="02020600000000000000" pitchFamily="18" charset="-127"/>
                    <a:ea typeface="a펜고딕L" panose="02020600000000000000" pitchFamily="18" charset="-127"/>
                  </a:rPr>
                  <a:t>	</a:t>
                </a:r>
              </a:p>
            </p:txBody>
          </p:sp>
        </p:grpSp>
        <p:pic>
          <p:nvPicPr>
            <p:cNvPr id="3" name="그림 2" descr="사람, 실내, 사람들, 작업이(가) 표시된 사진&#10;&#10;자동 생성된 설명">
              <a:extLst>
                <a:ext uri="{FF2B5EF4-FFF2-40B4-BE49-F238E27FC236}">
                  <a16:creationId xmlns:a16="http://schemas.microsoft.com/office/drawing/2014/main" id="{39EFA61B-8284-A0E5-5FBC-4AAF42FB1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96" b="54000"/>
            <a:stretch/>
          </p:blipFill>
          <p:spPr>
            <a:xfrm>
              <a:off x="12599177" y="3878203"/>
              <a:ext cx="2531294" cy="2366528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A4DFD00-D002-1CA2-4EA4-D614CF3DCF5A}"/>
              </a:ext>
            </a:extLst>
          </p:cNvPr>
          <p:cNvGrpSpPr/>
          <p:nvPr/>
        </p:nvGrpSpPr>
        <p:grpSpPr>
          <a:xfrm>
            <a:off x="17457467" y="-1328860"/>
            <a:ext cx="323165" cy="15438961"/>
            <a:chOff x="17457467" y="-1328860"/>
            <a:chExt cx="323165" cy="15438961"/>
          </a:xfrm>
        </p:grpSpPr>
        <p:sp>
          <p:nvSpPr>
            <p:cNvPr id="23" name="Object 28">
              <a:extLst>
                <a:ext uri="{FF2B5EF4-FFF2-40B4-BE49-F238E27FC236}">
                  <a16:creationId xmlns:a16="http://schemas.microsoft.com/office/drawing/2014/main" id="{4F1EF6D0-EEE6-E14A-4471-CFD96F628045}"/>
                </a:ext>
              </a:extLst>
            </p:cNvPr>
            <p:cNvSpPr txBox="1"/>
            <p:nvPr/>
          </p:nvSpPr>
          <p:spPr>
            <a:xfrm rot="16200000">
              <a:off x="9899569" y="6229038"/>
              <a:ext cx="15438961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by           </a:t>
              </a:r>
              <a:r>
                <a:rPr lang="en-US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 </a:t>
              </a:r>
              <a:r>
                <a:rPr lang="en-US" sz="1500" kern="0" spc="200" dirty="0" err="1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gi</a:t>
              </a:r>
              <a:r>
                <a:rPr lang="en-US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 AI school IoT_ Aqu4MEN</a:t>
              </a:r>
              <a:endParaRPr lang="en-US" dirty="0"/>
            </a:p>
          </p:txBody>
        </p:sp>
        <p:sp>
          <p:nvSpPr>
            <p:cNvPr id="24" name="Object 29">
              <a:extLst>
                <a:ext uri="{FF2B5EF4-FFF2-40B4-BE49-F238E27FC236}">
                  <a16:creationId xmlns:a16="http://schemas.microsoft.com/office/drawing/2014/main" id="{1380129A-8DA4-036D-6D67-CB07D863DFE6}"/>
                </a:ext>
              </a:extLst>
            </p:cNvPr>
            <p:cNvSpPr txBox="1"/>
            <p:nvPr/>
          </p:nvSpPr>
          <p:spPr>
            <a:xfrm rot="16200000">
              <a:off x="16815004" y="1854530"/>
              <a:ext cx="1608091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kern="0" spc="200" dirty="0">
                  <a:solidFill>
                    <a:srgbClr val="9E9E9E"/>
                  </a:solidFill>
                  <a:latin typeface="Noto Serif CJK KR Medium" pitchFamily="34" charset="0"/>
                  <a:cs typeface="Noto Serif CJK KR Medium" pitchFamily="34" charset="0"/>
                </a:rPr>
                <a:t>024</a:t>
              </a:r>
              <a:endParaRPr lang="en-US" dirty="0"/>
            </a:p>
          </p:txBody>
        </p:sp>
      </p:grpSp>
      <p:sp>
        <p:nvSpPr>
          <p:cNvPr id="25" name="Object 8">
            <a:extLst>
              <a:ext uri="{FF2B5EF4-FFF2-40B4-BE49-F238E27FC236}">
                <a16:creationId xmlns:a16="http://schemas.microsoft.com/office/drawing/2014/main" id="{8A6FE0FA-A780-4536-CE6B-CB7BEAFF25CC}"/>
              </a:ext>
            </a:extLst>
          </p:cNvPr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itchFamily="34" charset="0"/>
                <a:cs typeface="IBM Plex Sans KR" pitchFamily="34" charset="0"/>
              </a:rPr>
              <a:t>024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47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75921" y="2022620"/>
            <a:ext cx="1629074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100" kern="0" spc="-100" dirty="0">
                <a:solidFill>
                  <a:srgbClr val="403322"/>
                </a:solidFill>
                <a:latin typeface="NanumSquare" pitchFamily="34" charset="0"/>
              </a:rPr>
              <a:t>새해 목표를 세우지만 지키지 못하고</a:t>
            </a:r>
            <a:r>
              <a:rPr lang="en-US" altLang="ko-KR" sz="2100" kern="0" spc="-100" dirty="0">
                <a:solidFill>
                  <a:srgbClr val="403322"/>
                </a:solidFill>
                <a:latin typeface="NanumSquare" pitchFamily="34" charset="0"/>
              </a:rPr>
              <a:t>, </a:t>
            </a:r>
            <a:r>
              <a:rPr lang="ko-KR" altLang="en-US" sz="2100" kern="0" spc="-100" dirty="0">
                <a:solidFill>
                  <a:srgbClr val="403322"/>
                </a:solidFill>
                <a:latin typeface="NanumSquare" pitchFamily="34" charset="0"/>
              </a:rPr>
              <a:t>  긍정적 변화를 위해 노력하지만 </a:t>
            </a:r>
            <a:r>
              <a:rPr lang="en-US" altLang="ko-KR" sz="2100" kern="0" spc="-100" dirty="0">
                <a:solidFill>
                  <a:srgbClr val="403322"/>
                </a:solidFill>
                <a:latin typeface="NanumSquare" pitchFamily="34" charset="0"/>
              </a:rPr>
              <a:t>3</a:t>
            </a:r>
            <a:r>
              <a:rPr lang="ko-KR" altLang="en-US" sz="2100" kern="0" spc="-100" dirty="0">
                <a:solidFill>
                  <a:srgbClr val="403322"/>
                </a:solidFill>
                <a:latin typeface="NanumSquare" pitchFamily="34" charset="0"/>
              </a:rPr>
              <a:t>일을 넘기지 못하는 경험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-149393" y="7633241"/>
            <a:ext cx="18913165" cy="3921606"/>
            <a:chOff x="-149393" y="7633240"/>
            <a:chExt cx="1891316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617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3386" y="512280"/>
            <a:ext cx="5115905" cy="319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403322"/>
                </a:solidFill>
                <a:latin typeface="IBM Plex Sans KR" pitchFamily="34" charset="0"/>
                <a:cs typeface="IBM Plex Sans KR" pitchFamily="34" charset="0"/>
              </a:rPr>
              <a:t>002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2163314" y="1348962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b="1" kern="0" spc="-200" dirty="0">
                <a:solidFill>
                  <a:srgbClr val="403322"/>
                </a:solidFill>
                <a:latin typeface="NanumSquare Bold" pitchFamily="34" charset="0"/>
              </a:rPr>
              <a:t>제안 배경 및 필요성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913386" y="1159244"/>
            <a:ext cx="1697355" cy="133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01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2986275" y="3407808"/>
            <a:ext cx="396240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403322"/>
                </a:solidFill>
                <a:latin typeface="Pistilli" pitchFamily="34" charset="0"/>
              </a:rPr>
              <a:t>New Year's </a:t>
            </a:r>
            <a:r>
              <a:rPr lang="en-US" altLang="ko-KR" sz="3300" b="0" i="0" dirty="0">
                <a:solidFill>
                  <a:srgbClr val="4D5156"/>
                </a:solidFill>
                <a:effectLst/>
                <a:latin typeface="Apple SD Gothic Neo"/>
              </a:rPr>
              <a:t>resolution</a:t>
            </a:r>
            <a:endParaRPr lang="en-US" sz="3300" dirty="0"/>
          </a:p>
        </p:txBody>
      </p:sp>
      <p:sp>
        <p:nvSpPr>
          <p:cNvPr id="12" name="Object 12"/>
          <p:cNvSpPr txBox="1"/>
          <p:nvPr/>
        </p:nvSpPr>
        <p:spPr>
          <a:xfrm>
            <a:off x="11296005" y="3407808"/>
            <a:ext cx="3962400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>
                <a:solidFill>
                  <a:srgbClr val="403322"/>
                </a:solidFill>
                <a:latin typeface="Pistilli" pitchFamily="34" charset="0"/>
                <a:cs typeface="Pistilli" pitchFamily="34" charset="0"/>
              </a:rPr>
              <a:t>Short-lived resolution</a:t>
            </a:r>
            <a:endParaRPr lang="en-US" sz="3300" dirty="0"/>
          </a:p>
        </p:txBody>
      </p:sp>
      <p:pic>
        <p:nvPicPr>
          <p:cNvPr id="4" name="그림 3" descr="일몰, 실루엣이(가) 표시된 사진&#10;&#10;자동 생성된 설명">
            <a:extLst>
              <a:ext uri="{FF2B5EF4-FFF2-40B4-BE49-F238E27FC236}">
                <a16:creationId xmlns:a16="http://schemas.microsoft.com/office/drawing/2014/main" id="{CD192826-1D41-7217-CA85-2AF89FB5C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" y="3951226"/>
            <a:ext cx="8051105" cy="4492606"/>
          </a:xfrm>
          <a:prstGeom prst="rect">
            <a:avLst/>
          </a:prstGeom>
        </p:spPr>
      </p:pic>
      <p:pic>
        <p:nvPicPr>
          <p:cNvPr id="7" name="그림 6" descr="사람, 실내, 대비중이(가) 표시된 사진&#10;&#10;자동 생성된 설명">
            <a:extLst>
              <a:ext uri="{FF2B5EF4-FFF2-40B4-BE49-F238E27FC236}">
                <a16:creationId xmlns:a16="http://schemas.microsoft.com/office/drawing/2014/main" id="{8FC6F924-6EFE-2849-92A6-BC2A8AA44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35" y="3951226"/>
            <a:ext cx="8240541" cy="44926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E6908B0-7044-43BD-BE5D-9BEB77065160}"/>
              </a:ext>
            </a:extLst>
          </p:cNvPr>
          <p:cNvGrpSpPr/>
          <p:nvPr/>
        </p:nvGrpSpPr>
        <p:grpSpPr>
          <a:xfrm>
            <a:off x="21336" y="-751177"/>
            <a:ext cx="18285714" cy="10285714"/>
            <a:chOff x="0" y="0"/>
            <a:chExt cx="18285714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49B13F1A-B5C4-57E0-21A5-85EAEEBEE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2BF1E916-61FD-0092-4CE0-D83EA78F8E41}"/>
              </a:ext>
            </a:extLst>
          </p:cNvPr>
          <p:cNvGrpSpPr/>
          <p:nvPr/>
        </p:nvGrpSpPr>
        <p:grpSpPr>
          <a:xfrm>
            <a:off x="-149393" y="7633241"/>
            <a:ext cx="18913165" cy="3921606"/>
            <a:chOff x="-149393" y="7633240"/>
            <a:chExt cx="18913165" cy="6171429"/>
          </a:xfrm>
        </p:grpSpPr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7DE59F83-A5F5-D8F4-AAD0-87CE59DE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52661" y="8463553"/>
            <a:ext cx="162532" cy="723880"/>
            <a:chOff x="9675593" y="2838277"/>
            <a:chExt cx="119491" cy="5321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693717" y="3267845"/>
              <a:ext cx="83243" cy="85743"/>
              <a:chOff x="9693717" y="3267845"/>
              <a:chExt cx="83243" cy="857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9693717" y="3267845"/>
                <a:ext cx="83243" cy="857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693717" y="3061498"/>
              <a:ext cx="83243" cy="85743"/>
              <a:chOff x="9693717" y="3061498"/>
              <a:chExt cx="83243" cy="857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9693717" y="3061498"/>
                <a:ext cx="83243" cy="857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93717" y="2855151"/>
              <a:ext cx="83243" cy="85743"/>
              <a:chOff x="9693717" y="2855151"/>
              <a:chExt cx="83243" cy="8574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9693717" y="2855151"/>
                <a:ext cx="83243" cy="85743"/>
              </a:xfrm>
              <a:prstGeom prst="rect">
                <a:avLst/>
              </a:prstGeom>
            </p:spPr>
          </p:pic>
        </p:grpSp>
      </p:grpSp>
      <p:pic>
        <p:nvPicPr>
          <p:cNvPr id="4" name="그림 3" descr="사람, 벽, 실내, 미소이(가) 표시된 사진&#10;&#10;자동 생성된 설명">
            <a:extLst>
              <a:ext uri="{FF2B5EF4-FFF2-40B4-BE49-F238E27FC236}">
                <a16:creationId xmlns:a16="http://schemas.microsoft.com/office/drawing/2014/main" id="{FDE79997-1374-CF25-F69D-A4074A8F3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213"/>
                    </a14:imgEffect>
                    <a14:imgEffect>
                      <a14:saturation sat="124000"/>
                    </a14:imgEffect>
                    <a14:imgEffect>
                      <a14:brightnessContrast bright="-6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24" y="2904763"/>
            <a:ext cx="5466470" cy="55177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83251" y="5245391"/>
            <a:ext cx="5549017" cy="10761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393" dirty="0">
                <a:solidFill>
                  <a:srgbClr val="000000"/>
                </a:solidFill>
                <a:latin typeface="Baskerville Old Face" pitchFamily="34" charset="0"/>
                <a:cs typeface="Baskerville Old Face" pitchFamily="34" charset="0"/>
              </a:rPr>
              <a:t>Wendy wood</a:t>
            </a:r>
            <a:endParaRPr lang="en-US" sz="2448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56B221A-48E5-7EE7-C4F4-0503FD93E7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107" y="5197519"/>
            <a:ext cx="2850389" cy="421759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0611EE2-657E-7521-86CC-A30DBDF44775}"/>
              </a:ext>
            </a:extLst>
          </p:cNvPr>
          <p:cNvGrpSpPr/>
          <p:nvPr/>
        </p:nvGrpSpPr>
        <p:grpSpPr>
          <a:xfrm>
            <a:off x="6965220" y="4331508"/>
            <a:ext cx="9193779" cy="583392"/>
            <a:chOff x="7665473" y="3571024"/>
            <a:chExt cx="9193779" cy="5833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998AD5-76B2-9BDB-BA83-DBC0282ABA89}"/>
                </a:ext>
              </a:extLst>
            </p:cNvPr>
            <p:cNvSpPr txBox="1"/>
            <p:nvPr/>
          </p:nvSpPr>
          <p:spPr>
            <a:xfrm>
              <a:off x="7665473" y="3631196"/>
              <a:ext cx="9193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i="1" dirty="0">
                  <a:solidFill>
                    <a:srgbClr val="554F4D"/>
                  </a:solidFill>
                </a:rPr>
                <a:t>우리는 의지력에 과도하게 의존하기 때문에 실패한다</a:t>
              </a:r>
              <a:r>
                <a:rPr lang="en-US" altLang="ko-KR" sz="2800" i="1" dirty="0">
                  <a:solidFill>
                    <a:srgbClr val="554F4D"/>
                  </a:solidFill>
                </a:rPr>
                <a:t>.</a:t>
              </a:r>
              <a:endParaRPr lang="ko-KR" altLang="en-US" sz="2800" i="1" dirty="0">
                <a:solidFill>
                  <a:srgbClr val="554F4D"/>
                </a:solidFill>
              </a:endParaRPr>
            </a:p>
          </p:txBody>
        </p:sp>
        <p:pic>
          <p:nvPicPr>
            <p:cNvPr id="14" name="그래픽 13" descr="닫힌 따옴표">
              <a:extLst>
                <a:ext uri="{FF2B5EF4-FFF2-40B4-BE49-F238E27FC236}">
                  <a16:creationId xmlns:a16="http://schemas.microsoft.com/office/drawing/2014/main" id="{34C45E39-5466-60F1-E5AB-20F553203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7897305" y="3571024"/>
              <a:ext cx="340936" cy="340936"/>
            </a:xfrm>
            <a:prstGeom prst="rect">
              <a:avLst/>
            </a:prstGeom>
          </p:spPr>
        </p:pic>
        <p:pic>
          <p:nvPicPr>
            <p:cNvPr id="15" name="그래픽 14" descr="닫힌 따옴표">
              <a:extLst>
                <a:ext uri="{FF2B5EF4-FFF2-40B4-BE49-F238E27FC236}">
                  <a16:creationId xmlns:a16="http://schemas.microsoft.com/office/drawing/2014/main" id="{19DF2B17-DDA1-FB07-47F7-817872ED3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6395568" y="3571024"/>
              <a:ext cx="340936" cy="34093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4A68329-3E35-0D05-F3C6-475030CDD6B8}"/>
              </a:ext>
            </a:extLst>
          </p:cNvPr>
          <p:cNvGrpSpPr/>
          <p:nvPr/>
        </p:nvGrpSpPr>
        <p:grpSpPr>
          <a:xfrm>
            <a:off x="5424728" y="4298243"/>
            <a:ext cx="10122439" cy="614728"/>
            <a:chOff x="7508756" y="-1359089"/>
            <a:chExt cx="10122439" cy="6147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8A86B6-5286-1944-0198-EC78E40D0C33}"/>
                </a:ext>
              </a:extLst>
            </p:cNvPr>
            <p:cNvSpPr txBox="1"/>
            <p:nvPr/>
          </p:nvSpPr>
          <p:spPr>
            <a:xfrm>
              <a:off x="7508756" y="-1267581"/>
              <a:ext cx="101224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i="1" dirty="0">
                  <a:solidFill>
                    <a:srgbClr val="554F4D"/>
                  </a:solidFill>
                </a:rPr>
                <a:t>우리를 변화시키는 것은 결국 환경이다</a:t>
              </a:r>
              <a:r>
                <a:rPr lang="en-US" altLang="ko-KR" sz="2800" i="1" dirty="0">
                  <a:solidFill>
                    <a:srgbClr val="554F4D"/>
                  </a:solidFill>
                </a:rPr>
                <a:t>.</a:t>
              </a:r>
              <a:endParaRPr lang="ko-KR" altLang="en-US" sz="2800" i="1" dirty="0">
                <a:solidFill>
                  <a:srgbClr val="554F4D"/>
                </a:solidFill>
              </a:endParaRPr>
            </a:p>
          </p:txBody>
        </p:sp>
        <p:pic>
          <p:nvPicPr>
            <p:cNvPr id="21" name="그래픽 20" descr="닫힌 따옴표">
              <a:extLst>
                <a:ext uri="{FF2B5EF4-FFF2-40B4-BE49-F238E27FC236}">
                  <a16:creationId xmlns:a16="http://schemas.microsoft.com/office/drawing/2014/main" id="{4B1D451F-29CD-0EBD-B0A2-71D5CBD2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9263281" y="-1359089"/>
              <a:ext cx="405453" cy="405453"/>
            </a:xfrm>
            <a:prstGeom prst="rect">
              <a:avLst/>
            </a:prstGeom>
          </p:spPr>
        </p:pic>
        <p:pic>
          <p:nvPicPr>
            <p:cNvPr id="22" name="그래픽 21" descr="닫힌 따옴표">
              <a:extLst>
                <a:ext uri="{FF2B5EF4-FFF2-40B4-BE49-F238E27FC236}">
                  <a16:creationId xmlns:a16="http://schemas.microsoft.com/office/drawing/2014/main" id="{80FFE436-1398-D57F-7EEC-B63D85DEF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739735" y="-1265425"/>
              <a:ext cx="340936" cy="340936"/>
            </a:xfrm>
            <a:prstGeom prst="rect">
              <a:avLst/>
            </a:prstGeom>
          </p:spPr>
        </p:pic>
      </p:grpSp>
      <p:sp>
        <p:nvSpPr>
          <p:cNvPr id="3" name="Object 8">
            <a:extLst>
              <a:ext uri="{FF2B5EF4-FFF2-40B4-BE49-F238E27FC236}">
                <a16:creationId xmlns:a16="http://schemas.microsoft.com/office/drawing/2014/main" id="{627773FD-CC70-5A57-BF34-5CFC0B846660}"/>
              </a:ext>
            </a:extLst>
          </p:cNvPr>
          <p:cNvSpPr txBox="1"/>
          <p:nvPr/>
        </p:nvSpPr>
        <p:spPr>
          <a:xfrm>
            <a:off x="913386" y="512280"/>
            <a:ext cx="511590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403322"/>
                </a:solidFill>
                <a:latin typeface="IBM Plex Sans KR" pitchFamily="34" charset="0"/>
                <a:cs typeface="IBM Plex Sans KR" pitchFamily="34" charset="0"/>
              </a:rPr>
              <a:t>003</a:t>
            </a:r>
            <a:endParaRPr lang="en-US" dirty="0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9A2AC801-042C-9720-72D0-2961C46DAAB7}"/>
              </a:ext>
            </a:extLst>
          </p:cNvPr>
          <p:cNvSpPr txBox="1"/>
          <p:nvPr/>
        </p:nvSpPr>
        <p:spPr>
          <a:xfrm>
            <a:off x="2163314" y="1348962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b="1" kern="0" spc="-200" dirty="0">
                <a:solidFill>
                  <a:srgbClr val="403322"/>
                </a:solidFill>
                <a:latin typeface="NanumSquare Bold" pitchFamily="34" charset="0"/>
              </a:rPr>
              <a:t>제안 배경 및 필요성</a:t>
            </a:r>
            <a:endParaRPr lang="en-US" b="1"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2DC82DE3-72B8-775E-AABA-9BD98A0151A1}"/>
              </a:ext>
            </a:extLst>
          </p:cNvPr>
          <p:cNvSpPr txBox="1"/>
          <p:nvPr/>
        </p:nvSpPr>
        <p:spPr>
          <a:xfrm>
            <a:off x="913386" y="1159244"/>
            <a:ext cx="1697355" cy="133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01</a:t>
            </a:r>
            <a:endParaRPr lang="en-US" dirty="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481621A5-71C1-2596-52D7-D66DB78ADEFF}"/>
              </a:ext>
            </a:extLst>
          </p:cNvPr>
          <p:cNvSpPr txBox="1"/>
          <p:nvPr/>
        </p:nvSpPr>
        <p:spPr>
          <a:xfrm>
            <a:off x="1975921" y="2022620"/>
            <a:ext cx="1629074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kern="0" spc="-100" dirty="0">
                <a:solidFill>
                  <a:srgbClr val="403322"/>
                </a:solidFill>
                <a:latin typeface="NanumSquare" pitchFamily="34" charset="0"/>
              </a:rPr>
              <a:t>30</a:t>
            </a:r>
            <a:r>
              <a:rPr lang="ko-KR" altLang="en-US" sz="2100" kern="0" spc="-100" dirty="0">
                <a:solidFill>
                  <a:srgbClr val="403322"/>
                </a:solidFill>
                <a:latin typeface="NanumSquare" pitchFamily="34" charset="0"/>
              </a:rPr>
              <a:t>년 간의 인간 행동연구를 바탕으로 습관에 대해 이야기하다</a:t>
            </a:r>
            <a:endParaRPr lang="en-US" dirty="0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58BED34A-EA9E-0CDA-8592-B31A6D1EEDA2}"/>
              </a:ext>
            </a:extLst>
          </p:cNvPr>
          <p:cNvSpPr txBox="1"/>
          <p:nvPr/>
        </p:nvSpPr>
        <p:spPr>
          <a:xfrm>
            <a:off x="7583864" y="6134354"/>
            <a:ext cx="1629074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kern="0" spc="-100" dirty="0">
                <a:solidFill>
                  <a:srgbClr val="403322"/>
                </a:solidFill>
                <a:latin typeface="NanumSquare" pitchFamily="34" charset="0"/>
              </a:rPr>
              <a:t>Wendy wood in University of Southern California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레이저이(가) 표시된 사진&#10;&#10;자동 생성된 설명">
            <a:extLst>
              <a:ext uri="{FF2B5EF4-FFF2-40B4-BE49-F238E27FC236}">
                <a16:creationId xmlns:a16="http://schemas.microsoft.com/office/drawing/2014/main" id="{719175DA-8F1D-667E-1385-FBBCFC5E0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"/>
          <a:stretch/>
        </p:blipFill>
        <p:spPr>
          <a:xfrm>
            <a:off x="20" y="10"/>
            <a:ext cx="18013936" cy="1028699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E201FB-EF6A-257C-02FE-0FE2A7FBF580}"/>
              </a:ext>
            </a:extLst>
          </p:cNvPr>
          <p:cNvSpPr txBox="1"/>
          <p:nvPr/>
        </p:nvSpPr>
        <p:spPr>
          <a:xfrm>
            <a:off x="-1320800" y="3539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77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1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3428" cy="1028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3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937"/>
            <a:ext cx="18283428" cy="10287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7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" y="0"/>
            <a:ext cx="18271758" cy="10287000"/>
          </a:xfrm>
          <a:prstGeom prst="rect">
            <a:avLst/>
          </a:prstGeom>
        </p:spPr>
      </p:pic>
      <p:sp>
        <p:nvSpPr>
          <p:cNvPr id="4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EB8569B-0C43-A377-86E1-71BF61039FDB}"/>
              </a:ext>
            </a:extLst>
          </p:cNvPr>
          <p:cNvSpPr/>
          <p:nvPr/>
        </p:nvSpPr>
        <p:spPr>
          <a:xfrm>
            <a:off x="0" y="-1"/>
            <a:ext cx="18279879" cy="10274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ㅁ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51B1C2-3201-2058-2B22-8DD659386CD2}"/>
              </a:ext>
            </a:extLst>
          </p:cNvPr>
          <p:cNvSpPr/>
          <p:nvPr/>
        </p:nvSpPr>
        <p:spPr>
          <a:xfrm>
            <a:off x="-385061" y="-190500"/>
            <a:ext cx="19050000" cy="11201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8353" y="-763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5280" y="7546061"/>
            <a:ext cx="18913165" cy="2862859"/>
            <a:chOff x="-149393" y="7633240"/>
            <a:chExt cx="18913165" cy="2862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2862859"/>
            </a:xfrm>
            <a:prstGeom prst="rect">
              <a:avLst/>
            </a:prstGeom>
          </p:spPr>
        </p:pic>
      </p:grpSp>
      <p:sp>
        <p:nvSpPr>
          <p:cNvPr id="4" name="Object 10">
            <a:extLst>
              <a:ext uri="{FF2B5EF4-FFF2-40B4-BE49-F238E27FC236}">
                <a16:creationId xmlns:a16="http://schemas.microsoft.com/office/drawing/2014/main" id="{4B5D49FA-4492-3F69-F23A-D80029D707B5}"/>
              </a:ext>
            </a:extLst>
          </p:cNvPr>
          <p:cNvSpPr txBox="1"/>
          <p:nvPr/>
        </p:nvSpPr>
        <p:spPr>
          <a:xfrm>
            <a:off x="253253" y="9754728"/>
            <a:ext cx="805254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보건복지부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한국영약학회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&lt;2020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한국인 영양소 섭취기준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2F8E6E0-E9C7-1401-794A-D9640AE45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354" y="4233"/>
            <a:ext cx="18616353" cy="9589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9393" y="7633240"/>
            <a:ext cx="18913165" cy="6171429"/>
            <a:chOff x="-149393" y="7633240"/>
            <a:chExt cx="1891316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6171429"/>
            </a:xfrm>
            <a:prstGeom prst="rect">
              <a:avLst/>
            </a:prstGeom>
          </p:spPr>
        </p:pic>
      </p:grpSp>
      <p:pic>
        <p:nvPicPr>
          <p:cNvPr id="5" name="그림 6">
            <a:extLst>
              <a:ext uri="{FF2B5EF4-FFF2-40B4-BE49-F238E27FC236}">
                <a16:creationId xmlns:a16="http://schemas.microsoft.com/office/drawing/2014/main" id="{41BAC73F-02A2-3798-C370-EA0C7693A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8763772" cy="116858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603911-1CB9-507A-C097-1B56ECA6D0D4}"/>
              </a:ext>
            </a:extLst>
          </p:cNvPr>
          <p:cNvSpPr/>
          <p:nvPr/>
        </p:nvSpPr>
        <p:spPr>
          <a:xfrm>
            <a:off x="-200397" y="-419100"/>
            <a:ext cx="19164566" cy="11685858"/>
          </a:xfrm>
          <a:prstGeom prst="rect">
            <a:avLst/>
          </a:prstGeom>
          <a:solidFill>
            <a:schemeClr val="tx1">
              <a:alpha val="3923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E33D22-C933-FB28-5B3A-0C99F6AFD567}"/>
              </a:ext>
            </a:extLst>
          </p:cNvPr>
          <p:cNvSpPr/>
          <p:nvPr/>
        </p:nvSpPr>
        <p:spPr>
          <a:xfrm>
            <a:off x="0" y="5313059"/>
            <a:ext cx="18763772" cy="10597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4400" dirty="0">
                <a:solidFill>
                  <a:schemeClr val="bg1"/>
                </a:solidFill>
              </a:rPr>
              <a:t>어제 하루 동안 몇 </a:t>
            </a:r>
            <a:r>
              <a:rPr kumimoji="1" lang="en-US" altLang="ko-KR" sz="4400" dirty="0">
                <a:solidFill>
                  <a:schemeClr val="bg1"/>
                </a:solidFill>
              </a:rPr>
              <a:t>mL</a:t>
            </a:r>
            <a:r>
              <a:rPr kumimoji="1" lang="ko-KR" altLang="en-US" sz="4400" dirty="0">
                <a:solidFill>
                  <a:schemeClr val="bg1"/>
                </a:solidFill>
              </a:rPr>
              <a:t>의 물을 섭취하셨나요</a:t>
            </a:r>
            <a:r>
              <a:rPr kumimoji="1" lang="en-US" altLang="ko-KR" sz="4400" dirty="0">
                <a:solidFill>
                  <a:schemeClr val="bg1"/>
                </a:solidFill>
              </a:rPr>
              <a:t>?</a:t>
            </a:r>
            <a:endParaRPr kumimoji="1"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3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BBC724EF-CC64-D8CC-A36B-E800E1376556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13EB9D30-9E84-B5F8-D844-9CBA1A799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45B63778-9C1A-2649-BEE8-663EED2BFFA0}"/>
              </a:ext>
            </a:extLst>
          </p:cNvPr>
          <p:cNvGrpSpPr/>
          <p:nvPr/>
        </p:nvGrpSpPr>
        <p:grpSpPr>
          <a:xfrm>
            <a:off x="-152400" y="7581900"/>
            <a:ext cx="18913165" cy="6171429"/>
            <a:chOff x="-149393" y="7633240"/>
            <a:chExt cx="18913165" cy="6171429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07231FDF-6176-1F89-AB12-46E5D6314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9393" y="7633240"/>
              <a:ext cx="18913165" cy="6171429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9ABAC6C-A8E4-F536-92CC-10D6B7CC49D9}"/>
              </a:ext>
            </a:extLst>
          </p:cNvPr>
          <p:cNvGrpSpPr/>
          <p:nvPr/>
        </p:nvGrpSpPr>
        <p:grpSpPr>
          <a:xfrm>
            <a:off x="9677400" y="2902929"/>
            <a:ext cx="7467600" cy="5423821"/>
            <a:chOff x="9677400" y="2902929"/>
            <a:chExt cx="7467600" cy="5423821"/>
          </a:xfrm>
        </p:grpSpPr>
        <p:graphicFrame>
          <p:nvGraphicFramePr>
            <p:cNvPr id="25" name="차트 24">
              <a:extLst>
                <a:ext uri="{FF2B5EF4-FFF2-40B4-BE49-F238E27FC236}">
                  <a16:creationId xmlns:a16="http://schemas.microsoft.com/office/drawing/2014/main" id="{6D2D23A7-2D0F-B70F-8E35-EBC740CF5AA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4799300"/>
                </p:ext>
              </p:extLst>
            </p:nvPr>
          </p:nvGraphicFramePr>
          <p:xfrm>
            <a:off x="9677400" y="2902929"/>
            <a:ext cx="7467600" cy="5423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062384-4411-87DD-2888-B943951ED07C}"/>
                </a:ext>
              </a:extLst>
            </p:cNvPr>
            <p:cNvSpPr txBox="1"/>
            <p:nvPr/>
          </p:nvSpPr>
          <p:spPr>
            <a:xfrm>
              <a:off x="14173200" y="5029660"/>
              <a:ext cx="25908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defRPr sz="1200" b="1" i="0" u="none" strike="noStrike" kern="1200" baseline="0">
                  <a:solidFill>
                    <a:srgbClr val="1F497D"/>
                  </a:solidFill>
                  <a:latin typeface="+mn-lt"/>
                  <a:ea typeface="+mn-ea"/>
                  <a:cs typeface="+mn-cs"/>
                </a:defRPr>
              </a:pPr>
              <a:fld id="{E64C2BF5-F272-3B4C-95BE-B899E8FD24AA}" type="CATEGORYNAME">
                <a:rPr lang="ko-KR" altLang="en-US" sz="180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pPr algn="ctr" rtl="0">
                  <a:defRPr sz="1200" b="1" i="0" u="none" strike="noStrike" kern="1200" baseline="0">
                    <a:solidFill>
                      <a:srgbClr val="1F497D"/>
                    </a:solidFill>
                    <a:latin typeface="+mn-lt"/>
                    <a:ea typeface="+mn-ea"/>
                    <a:cs typeface="+mn-cs"/>
                  </a:defRPr>
                </a:pPr>
                <a:t>생활 습관으로 인해</a:t>
              </a:fld>
              <a:r>
                <a:rPr lang="ko-KR" alt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altLang="ko-KR" sz="18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46%</a:t>
              </a:r>
              <a:r>
                <a:rPr lang="ko-KR" altLang="en-US" baseline="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
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7" name="Object 9">
            <a:extLst>
              <a:ext uri="{FF2B5EF4-FFF2-40B4-BE49-F238E27FC236}">
                <a16:creationId xmlns:a16="http://schemas.microsoft.com/office/drawing/2014/main" id="{03874EA1-DF49-D6E8-EAC1-3D78D1032986}"/>
              </a:ext>
            </a:extLst>
          </p:cNvPr>
          <p:cNvSpPr txBox="1"/>
          <p:nvPr/>
        </p:nvSpPr>
        <p:spPr>
          <a:xfrm>
            <a:off x="2163314" y="1348962"/>
            <a:ext cx="12588309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300" b="1" kern="0" spc="-200" dirty="0">
                <a:solidFill>
                  <a:srgbClr val="403322"/>
                </a:solidFill>
                <a:latin typeface="NanumSquare Bold" pitchFamily="34" charset="0"/>
              </a:rPr>
              <a:t>제안 배경 및 필요성</a:t>
            </a:r>
            <a:endParaRPr lang="en-US" b="1" dirty="0"/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EFA46572-8683-D3FE-B0B5-6F739F2F1AD1}"/>
              </a:ext>
            </a:extLst>
          </p:cNvPr>
          <p:cNvSpPr txBox="1"/>
          <p:nvPr/>
        </p:nvSpPr>
        <p:spPr>
          <a:xfrm>
            <a:off x="913386" y="1159244"/>
            <a:ext cx="1697355" cy="133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u="sng" dirty="0">
                <a:solidFill>
                  <a:srgbClr val="000000"/>
                </a:solidFill>
                <a:latin typeface="Pistilli" pitchFamily="34" charset="0"/>
                <a:cs typeface="Pistilli" pitchFamily="34" charset="0"/>
              </a:rPr>
              <a:t>01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44FC6E-E36E-7E2B-37FE-5475ECFD5360}"/>
              </a:ext>
            </a:extLst>
          </p:cNvPr>
          <p:cNvSpPr txBox="1"/>
          <p:nvPr/>
        </p:nvSpPr>
        <p:spPr>
          <a:xfrm>
            <a:off x="10591800" y="9875891"/>
            <a:ext cx="10049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*출처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잡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코리아 좋은 일 연구소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&lt;2014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직장인 하루 물 섭취량 설문조사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94782A-A6C3-9CD5-ED58-A2929AF36EFA}"/>
              </a:ext>
            </a:extLst>
          </p:cNvPr>
          <p:cNvSpPr txBox="1"/>
          <p:nvPr/>
        </p:nvSpPr>
        <p:spPr>
          <a:xfrm>
            <a:off x="11489267" y="9506559"/>
            <a:ext cx="1054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보건복지부 한국영양학회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&lt;2020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한국인 영양소 섭취기준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A1CA1D-94BB-53E2-2452-E0C454AAA54C}"/>
              </a:ext>
            </a:extLst>
          </p:cNvPr>
          <p:cNvGrpSpPr/>
          <p:nvPr/>
        </p:nvGrpSpPr>
        <p:grpSpPr>
          <a:xfrm>
            <a:off x="2653074" y="2902928"/>
            <a:ext cx="5334000" cy="5755053"/>
            <a:chOff x="2653074" y="2902928"/>
            <a:chExt cx="5334000" cy="575505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8CB5AF1-06C0-9F46-2E63-93B86348AE0B}"/>
                </a:ext>
              </a:extLst>
            </p:cNvPr>
            <p:cNvGrpSpPr/>
            <p:nvPr/>
          </p:nvGrpSpPr>
          <p:grpSpPr>
            <a:xfrm>
              <a:off x="2653074" y="2902928"/>
              <a:ext cx="5334000" cy="5755053"/>
              <a:chOff x="2653074" y="2902928"/>
              <a:chExt cx="5334000" cy="575505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7FE3F3-81CA-DE4D-28FB-D99D85D88E61}"/>
                  </a:ext>
                </a:extLst>
              </p:cNvPr>
              <p:cNvSpPr txBox="1"/>
              <p:nvPr/>
            </p:nvSpPr>
            <p:spPr>
              <a:xfrm>
                <a:off x="3503832" y="8288649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2016</a:t>
                </a:r>
                <a:endParaRPr kumimoji="1"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59399B-D5A8-C4BB-E914-F495DB54052F}"/>
                  </a:ext>
                </a:extLst>
              </p:cNvPr>
              <p:cNvSpPr txBox="1"/>
              <p:nvPr/>
            </p:nvSpPr>
            <p:spPr>
              <a:xfrm>
                <a:off x="5105400" y="8288649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2017</a:t>
                </a:r>
                <a:endParaRPr kumimoji="1"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25E121-3A71-C624-70F1-1E76C13FD7DE}"/>
                  </a:ext>
                </a:extLst>
              </p:cNvPr>
              <p:cNvSpPr txBox="1"/>
              <p:nvPr/>
            </p:nvSpPr>
            <p:spPr>
              <a:xfrm>
                <a:off x="6781800" y="8288649"/>
                <a:ext cx="106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2018</a:t>
                </a:r>
                <a:endParaRPr kumimoji="1" lang="ko-KR" altLang="en-US" dirty="0"/>
              </a:p>
            </p:txBody>
          </p:sp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8FB61A7-254F-0002-6FDD-5400F2E298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3776253"/>
                  </p:ext>
                </p:extLst>
              </p:nvPr>
            </p:nvGraphicFramePr>
            <p:xfrm>
              <a:off x="2653074" y="2902928"/>
              <a:ext cx="5334000" cy="542382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C5D019-6897-8DC3-9FD4-84055482F458}"/>
                </a:ext>
              </a:extLst>
            </p:cNvPr>
            <p:cNvSpPr txBox="1"/>
            <p:nvPr/>
          </p:nvSpPr>
          <p:spPr>
            <a:xfrm>
              <a:off x="3493625" y="3935793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44.8%</a:t>
              </a:r>
              <a:endParaRPr kumimoji="1"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3B00C5-9875-B8D9-B4CE-5B1424A52551}"/>
                </a:ext>
              </a:extLst>
            </p:cNvPr>
            <p:cNvSpPr txBox="1"/>
            <p:nvPr/>
          </p:nvSpPr>
          <p:spPr>
            <a:xfrm>
              <a:off x="6705600" y="652676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39.6%</a:t>
              </a:r>
              <a:endParaRPr kumimoji="1"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F9C521-BEAB-4A49-246E-B21943284BEC}"/>
                </a:ext>
              </a:extLst>
            </p:cNvPr>
            <p:cNvSpPr txBox="1"/>
            <p:nvPr/>
          </p:nvSpPr>
          <p:spPr>
            <a:xfrm>
              <a:off x="5105400" y="5253603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/>
                <a:t>42.1%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506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1427</Words>
  <Application>Microsoft Office PowerPoint</Application>
  <PresentationFormat>사용자 지정</PresentationFormat>
  <Paragraphs>296</Paragraphs>
  <Slides>27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55" baseType="lpstr">
      <vt:lpstr>noto</vt:lpstr>
      <vt:lpstr>IBM Plex Sans KR</vt:lpstr>
      <vt:lpstr>맑은 고딕</vt:lpstr>
      <vt:lpstr>맑은 고딕</vt:lpstr>
      <vt:lpstr>Baskerville Old Face</vt:lpstr>
      <vt:lpstr>새굴림</vt:lpstr>
      <vt:lpstr>Gloucester MT Extra Condensed</vt:lpstr>
      <vt:lpstr>S-Core Dream 4 Regular</vt:lpstr>
      <vt:lpstr>Noto Sans CJK KR Light</vt:lpstr>
      <vt:lpstr>Arial</vt:lpstr>
      <vt:lpstr>NanumSquare</vt:lpstr>
      <vt:lpstr>Noto Sans CJK KR Black</vt:lpstr>
      <vt:lpstr>Sitka Banner</vt:lpstr>
      <vt:lpstr>HY견고딕</vt:lpstr>
      <vt:lpstr>Pistilli</vt:lpstr>
      <vt:lpstr>Bernard MT Condensed</vt:lpstr>
      <vt:lpstr>Open Sans ExtraBold</vt:lpstr>
      <vt:lpstr>Noto Sans CJK KR Regular</vt:lpstr>
      <vt:lpstr>Apple SD Gothic Neo</vt:lpstr>
      <vt:lpstr>S-Core Dream 6 Bold</vt:lpstr>
      <vt:lpstr>a펜고딕L</vt:lpstr>
      <vt:lpstr>Noto Sans CJK KR Bold</vt:lpstr>
      <vt:lpstr>Noto Serif CJK KR Medium</vt:lpstr>
      <vt:lpstr>NanumSquare Bold</vt:lpstr>
      <vt:lpstr>AngsanaUPC</vt:lpstr>
      <vt:lpstr>Calibri</vt:lpstr>
      <vt:lpstr>휴먼편지체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n043342</cp:lastModifiedBy>
  <cp:revision>23</cp:revision>
  <dcterms:created xsi:type="dcterms:W3CDTF">2022-08-26T14:21:20Z</dcterms:created>
  <dcterms:modified xsi:type="dcterms:W3CDTF">2022-09-11T01:04:23Z</dcterms:modified>
</cp:coreProperties>
</file>